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</p:sldMasterIdLst>
  <p:notesMasterIdLst>
    <p:notesMasterId r:id="rId14"/>
  </p:notesMasterIdLst>
  <p:handoutMasterIdLst>
    <p:handoutMasterId r:id="rId15"/>
  </p:handoutMasterIdLst>
  <p:sldIdLst>
    <p:sldId id="331" r:id="rId2"/>
    <p:sldId id="327" r:id="rId3"/>
    <p:sldId id="330" r:id="rId4"/>
    <p:sldId id="333" r:id="rId5"/>
    <p:sldId id="339" r:id="rId6"/>
    <p:sldId id="338" r:id="rId7"/>
    <p:sldId id="341" r:id="rId8"/>
    <p:sldId id="340" r:id="rId9"/>
    <p:sldId id="342" r:id="rId10"/>
    <p:sldId id="337" r:id="rId11"/>
    <p:sldId id="343" r:id="rId12"/>
    <p:sldId id="329" r:id="rId13"/>
  </p:sldIdLst>
  <p:sldSz cx="9144000" cy="6858000" type="screen4x3"/>
  <p:notesSz cx="6797675" cy="9928225"/>
  <p:defaultTextStyle>
    <a:defPPr>
      <a:defRPr lang="ru-RU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DAE"/>
    <a:srgbClr val="0097CC"/>
    <a:srgbClr val="0088B8"/>
    <a:srgbClr val="0B246B"/>
    <a:srgbClr val="105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94286" autoAdjust="0"/>
  </p:normalViewPr>
  <p:slideViewPr>
    <p:cSldViewPr>
      <p:cViewPr varScale="1">
        <p:scale>
          <a:sx n="108" d="100"/>
          <a:sy n="108" d="100"/>
        </p:scale>
        <p:origin x="21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27948303180574E-2"/>
          <c:y val="3.6743602562678224E-2"/>
          <c:w val="0.95129256866501366"/>
          <c:h val="0.7677500532348258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КТ со сроком реализации в 3 квартале 2020 г.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92-4ECF-94F3-790EC2CEE4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23050624"/>
        <c:axId val="158801920"/>
        <c:axId val="0"/>
      </c:bar3DChart>
      <c:catAx>
        <c:axId val="1230506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8801920"/>
        <c:crosses val="autoZero"/>
        <c:auto val="1"/>
        <c:lblAlgn val="ctr"/>
        <c:lblOffset val="100"/>
        <c:noMultiLvlLbl val="0"/>
      </c:catAx>
      <c:valAx>
        <c:axId val="158801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05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AE59B-ADDD-4678-BD56-DED66E702E82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99122-0BF0-41D6-850C-B2A037B0D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09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2FCD-E4A8-4706-BDF5-733BE0F106F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D08A8-398B-496C-9E81-84678CEA5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3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07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21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ашева\Desktop\Attachments_elena-yalbacheva@bk.ru_2019-07-29_06-20-09\Заставка_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10126" y="5877272"/>
            <a:ext cx="9144000" cy="9807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5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E744-84E2-4FBD-B6B3-F02B063873F7}" type="datetime1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050F-D842-45C2-85B7-EF62D0CABFCA}" type="datetime1">
              <a:rPr lang="ru-RU" smtClean="0"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57B6-D972-4DE1-9886-C4F2148D62F4}" type="datetime1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7E40-8356-4321-BAD2-B5F7989C3F61}" type="datetime1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A645-67C1-4D07-82AF-71936CCE5A75}" type="datetime1">
              <a:rPr lang="ru-RU" smtClean="0"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0609-D1A3-4A95-A2C1-D8958B6FAD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56C3-7F24-400F-9450-5BE840EC3D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7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59563-D35B-4D64-BAEB-61752D5717C2}" type="datetime1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42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8689469" y="644901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B246B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238" y="20235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B246B"/>
                </a:solidFill>
                <a:latin typeface="Times New Roman" pitchFamily="18" charset="0"/>
                <a:cs typeface="Times New Roman" pitchFamily="18" charset="0"/>
              </a:rPr>
              <a:t>Итоги выполнения Плана мероприятий по реализации программы «Сильный Алтай»</a:t>
            </a:r>
            <a:br>
              <a:rPr lang="ru-RU" b="1" dirty="0">
                <a:solidFill>
                  <a:srgbClr val="0B24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B246B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b="1" dirty="0">
                <a:solidFill>
                  <a:srgbClr val="0B246B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solidFill>
                  <a:srgbClr val="0B246B"/>
                </a:solidFill>
                <a:latin typeface="Times New Roman" pitchFamily="18" charset="0"/>
                <a:cs typeface="Times New Roman" pitchFamily="18" charset="0"/>
              </a:rPr>
              <a:t>1 декабря 2022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gornova\Desktop\ozekgerb-s-flag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89947"/>
            <a:ext cx="3053195" cy="14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gornova\Desktop\572499_1564149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4" y="4112002"/>
            <a:ext cx="2473879" cy="14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138" y="5733256"/>
            <a:ext cx="840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Докладчик: Варванец Людмила Сергеевна, </a:t>
            </a:r>
          </a:p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председатель Комитета по национальной политике и связям с общественностью Республики Алтай</a:t>
            </a:r>
          </a:p>
        </p:txBody>
      </p:sp>
    </p:spTree>
    <p:extLst>
      <p:ext uri="{BB962C8B-B14F-4D97-AF65-F5344CB8AC3E}">
        <p14:creationId xmlns:p14="http://schemas.microsoft.com/office/powerpoint/2010/main" val="1857858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37138" y="4221089"/>
            <a:ext cx="4392488" cy="123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Информационное</a:t>
            </a:r>
          </a:p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освещение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8F1E79-07BA-4936-A52C-1A5D2427F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24" y="2636912"/>
            <a:ext cx="4080430" cy="422493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7D51990-7E6B-4373-9210-63C3CBE54D4C}"/>
              </a:ext>
            </a:extLst>
          </p:cNvPr>
          <p:cNvSpPr txBox="1">
            <a:spLocks/>
          </p:cNvSpPr>
          <p:nvPr/>
        </p:nvSpPr>
        <p:spPr>
          <a:xfrm>
            <a:off x="-16224" y="1587997"/>
            <a:ext cx="9168987" cy="1048915"/>
          </a:xfrm>
          <a:prstGeom prst="rect">
            <a:avLst/>
          </a:prstGeom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B246B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Укрепление общероссийской гражданского единства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10EF8A-4DC9-4148-83C5-69D5C57A9AD3}"/>
              </a:ext>
            </a:extLst>
          </p:cNvPr>
          <p:cNvSpPr/>
          <p:nvPr/>
        </p:nvSpPr>
        <p:spPr>
          <a:xfrm>
            <a:off x="8689469" y="6449018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B246B"/>
                </a:solidFill>
                <a:latin typeface="Century Gothic" panose="020B0502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95568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3033E1-AC9A-4DD1-A3E8-525B39C73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5" y="2636913"/>
            <a:ext cx="9152793" cy="4221088"/>
          </a:xfrm>
          <a:prstGeom prst="rect">
            <a:avLst/>
          </a:prstGeom>
        </p:spPr>
      </p:pic>
      <p:pic>
        <p:nvPicPr>
          <p:cNvPr id="10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16224" y="1587997"/>
            <a:ext cx="9168987" cy="104891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rgbClr val="0B246B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Укрепление общероссийской гражданского единства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8B3E4DE-513F-49C9-B9F5-C3ACB29EE855}"/>
              </a:ext>
            </a:extLst>
          </p:cNvPr>
          <p:cNvSpPr/>
          <p:nvPr/>
        </p:nvSpPr>
        <p:spPr>
          <a:xfrm>
            <a:off x="8689469" y="6449018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EFF4A0F-544A-49A3-A8F8-3F7C533DD637}"/>
              </a:ext>
            </a:extLst>
          </p:cNvPr>
          <p:cNvSpPr txBox="1">
            <a:spLocks/>
          </p:cNvSpPr>
          <p:nvPr/>
        </p:nvSpPr>
        <p:spPr>
          <a:xfrm>
            <a:off x="715841" y="4581127"/>
            <a:ext cx="7704856" cy="688875"/>
          </a:xfrm>
          <a:prstGeom prst="rect">
            <a:avLst/>
          </a:prstGeom>
          <a:solidFill>
            <a:srgbClr val="046DAE"/>
          </a:solidFill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Участие в фестивале мастеров прикладного искусства 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Мөңгүн-Кержек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2556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403648" y="3140968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88B8"/>
                </a:solidFill>
                <a:latin typeface="Century Gothic" panose="020B0502020202020204" pitchFamily="34" charset="0"/>
              </a:rPr>
              <a:t>Спасибо за внимание</a:t>
            </a:r>
          </a:p>
        </p:txBody>
      </p:sp>
      <p:pic>
        <p:nvPicPr>
          <p:cNvPr id="12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2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713391"/>
            <a:ext cx="8496944" cy="3584224"/>
          </a:xfrm>
          <a:prstGeom prst="rect">
            <a:avLst/>
          </a:prstGeom>
          <a:solidFill>
            <a:srgbClr val="046DAE"/>
          </a:solidFill>
        </p:spPr>
        <p:txBody>
          <a:bodyPr wrap="square" lIns="360000" tIns="360000" rIns="360000" bIns="36000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укрепления национального согласия, обеспечения политической и социальной стабильности, развития демократических институтов в Республике Алтай, гармонизации межнациональных (межэтнических) отношений, укрепления общероссийской гражданской идентичности и единства многонационального народа Российской Федерации (российской нации) в Республике Алтай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E52FF2A-B255-4F90-8E62-499C5199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1178"/>
            <a:ext cx="9144000" cy="64132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rgbClr val="0B246B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программы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8624121-D730-4CC9-BB41-A3725F345542}"/>
              </a:ext>
            </a:extLst>
          </p:cNvPr>
          <p:cNvSpPr/>
          <p:nvPr/>
        </p:nvSpPr>
        <p:spPr>
          <a:xfrm>
            <a:off x="8689469" y="644901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B246B"/>
                </a:solidFill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4583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05144171"/>
              </p:ext>
            </p:extLst>
          </p:nvPr>
        </p:nvGraphicFramePr>
        <p:xfrm>
          <a:off x="2950509" y="1052736"/>
          <a:ext cx="5736291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804664" y="610572"/>
            <a:ext cx="125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B246B"/>
                </a:solidFill>
                <a:latin typeface="Century Gothic" panose="020B0502020202020204" pitchFamily="34" charset="0"/>
              </a:rPr>
              <a:t>18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мероприятий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83762" y="1509735"/>
            <a:ext cx="4127467" cy="19192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solidFill>
                  <a:srgbClr val="0B246B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программа Республики Алтай</a:t>
            </a:r>
            <a:br>
              <a:rPr lang="ru-RU" sz="2000" b="1" dirty="0">
                <a:solidFill>
                  <a:srgbClr val="0B246B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rgbClr val="0B246B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«Реализация государственной национальной политики»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652508" y="644738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B246B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08141" y="2580882"/>
            <a:ext cx="1845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реализовано на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31 декабря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2022 года</a:t>
            </a:r>
          </a:p>
        </p:txBody>
      </p:sp>
      <p:pic>
        <p:nvPicPr>
          <p:cNvPr id="21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004048" y="1921027"/>
            <a:ext cx="125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05CDF1E-AF59-438C-85B9-35E82637B18B}"/>
              </a:ext>
            </a:extLst>
          </p:cNvPr>
          <p:cNvSpPr txBox="1">
            <a:spLocks/>
          </p:cNvSpPr>
          <p:nvPr/>
        </p:nvSpPr>
        <p:spPr>
          <a:xfrm>
            <a:off x="283762" y="4482735"/>
            <a:ext cx="6782096" cy="1970602"/>
          </a:xfrm>
          <a:prstGeom prst="rect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B246B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Республики Алтай от 3 августа 2018 года № 246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1EE6A5-A1BB-4A5C-9A83-33F700D86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58" y="4495928"/>
            <a:ext cx="1382999" cy="19706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6184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7790" y="2438251"/>
            <a:ext cx="8640959" cy="64132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rgbClr val="0B246B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Этнокультурное развитие народов России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42682" y="632393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B246B"/>
                </a:solidFill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10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CCC30A5-15AE-41AF-AEF1-12739CE5BDFA}"/>
              </a:ext>
            </a:extLst>
          </p:cNvPr>
          <p:cNvSpPr txBox="1">
            <a:spLocks/>
          </p:cNvSpPr>
          <p:nvPr/>
        </p:nvSpPr>
        <p:spPr>
          <a:xfrm>
            <a:off x="247789" y="3078833"/>
            <a:ext cx="8640960" cy="2438399"/>
          </a:xfrm>
          <a:prstGeom prst="rect">
            <a:avLst/>
          </a:prstGeom>
          <a:solidFill>
            <a:srgbClr val="0097CC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участников мероприятий</a:t>
            </a:r>
          </a:p>
          <a:p>
            <a:pPr algn="l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6,2 тысяч человек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212411-8B38-4582-A884-0A7F03EEC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88" y="306231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16224" y="1556792"/>
            <a:ext cx="9168987" cy="64132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rgbClr val="0B246B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Этнокультурное развитие народов России</a:t>
            </a:r>
          </a:p>
        </p:txBody>
      </p:sp>
      <p:pic>
        <p:nvPicPr>
          <p:cNvPr id="10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212411-8B38-4582-A884-0A7F03EEC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92" y="3724147"/>
            <a:ext cx="2438400" cy="2438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04893B-1857-4C55-BB22-37BAB24FF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196028"/>
            <a:ext cx="3638344" cy="33501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D7984C-6ECD-4F1A-9539-572739116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17" y="3212976"/>
            <a:ext cx="4657785" cy="3333173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F655DA1-2CDF-42D7-8B26-562D753E6238}"/>
              </a:ext>
            </a:extLst>
          </p:cNvPr>
          <p:cNvSpPr txBox="1">
            <a:spLocks/>
          </p:cNvSpPr>
          <p:nvPr/>
        </p:nvSpPr>
        <p:spPr>
          <a:xfrm>
            <a:off x="5071765" y="2636912"/>
            <a:ext cx="3638345" cy="559116"/>
          </a:xfrm>
          <a:prstGeom prst="rect">
            <a:avLst/>
          </a:prstGeom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0B246B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«Этно-экспедиция – Мудрость поколений»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85027EC-7359-40A9-8C36-BFEFA45ECEF4}"/>
              </a:ext>
            </a:extLst>
          </p:cNvPr>
          <p:cNvSpPr txBox="1">
            <a:spLocks/>
          </p:cNvSpPr>
          <p:nvPr/>
        </p:nvSpPr>
        <p:spPr>
          <a:xfrm>
            <a:off x="172617" y="2647055"/>
            <a:ext cx="4656356" cy="559116"/>
          </a:xfrm>
          <a:prstGeom prst="rect">
            <a:avLst/>
          </a:prstGeom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0B246B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«Мой язык – </a:t>
            </a:r>
          </a:p>
          <a:p>
            <a:r>
              <a:rPr lang="ru-RU" sz="1800" b="1" dirty="0">
                <a:solidFill>
                  <a:srgbClr val="0B246B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мое богатство»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27DF3B7-EB43-40E4-85AC-921C6C09E92D}"/>
              </a:ext>
            </a:extLst>
          </p:cNvPr>
          <p:cNvSpPr/>
          <p:nvPr/>
        </p:nvSpPr>
        <p:spPr>
          <a:xfrm>
            <a:off x="8689469" y="644901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B246B"/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5884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7789" y="2132856"/>
            <a:ext cx="8640960" cy="104891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rgbClr val="0B246B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Укрепление общероссийской гражданского единства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42682" y="632393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B246B"/>
                </a:solidFill>
                <a:latin typeface="Century Gothic" panose="020B0502020202020204" pitchFamily="34" charset="0"/>
              </a:rPr>
              <a:t>6</a:t>
            </a:r>
          </a:p>
        </p:txBody>
      </p:sp>
      <p:pic>
        <p:nvPicPr>
          <p:cNvPr id="10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D7724A2-BD45-4217-B37E-F1007BEE0C77}"/>
              </a:ext>
            </a:extLst>
          </p:cNvPr>
          <p:cNvSpPr txBox="1">
            <a:spLocks/>
          </p:cNvSpPr>
          <p:nvPr/>
        </p:nvSpPr>
        <p:spPr>
          <a:xfrm>
            <a:off x="247789" y="3184895"/>
            <a:ext cx="8640960" cy="2438399"/>
          </a:xfrm>
          <a:prstGeom prst="rect">
            <a:avLst/>
          </a:prstGeom>
          <a:solidFill>
            <a:srgbClr val="0097CC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участников мероприятий</a:t>
            </a:r>
          </a:p>
          <a:p>
            <a:pPr algn="l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18,2 тысяч человек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DBDCF7-C0EE-4B4A-8480-460511B7D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88" y="314096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6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51A40B-FB2A-4437-9833-7D5423AB6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87" y="3056900"/>
            <a:ext cx="9168987" cy="3804920"/>
          </a:xfrm>
          <a:prstGeom prst="rect">
            <a:avLst/>
          </a:prstGeom>
        </p:spPr>
      </p:pic>
      <p:pic>
        <p:nvPicPr>
          <p:cNvPr id="10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13360CA-819A-4B95-A5CC-AEB8B10DAA42}"/>
              </a:ext>
            </a:extLst>
          </p:cNvPr>
          <p:cNvSpPr txBox="1">
            <a:spLocks/>
          </p:cNvSpPr>
          <p:nvPr/>
        </p:nvSpPr>
        <p:spPr>
          <a:xfrm>
            <a:off x="395536" y="4523704"/>
            <a:ext cx="4017032" cy="559116"/>
          </a:xfrm>
          <a:prstGeom prst="rect">
            <a:avLst/>
          </a:prstGeom>
          <a:solidFill>
            <a:srgbClr val="046DAE"/>
          </a:solidFill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«Мы Россияне»</a:t>
            </a:r>
            <a:r>
              <a:rPr lang="en-US" sz="18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 России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76311DB-F7BF-41B9-91B9-83E2CE566E66}"/>
              </a:ext>
            </a:extLst>
          </p:cNvPr>
          <p:cNvSpPr/>
          <p:nvPr/>
        </p:nvSpPr>
        <p:spPr>
          <a:xfrm>
            <a:off x="8689469" y="644901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6D58E61-635E-49E4-B76B-B2C06A69622D}"/>
              </a:ext>
            </a:extLst>
          </p:cNvPr>
          <p:cNvSpPr txBox="1">
            <a:spLocks/>
          </p:cNvSpPr>
          <p:nvPr/>
        </p:nvSpPr>
        <p:spPr>
          <a:xfrm>
            <a:off x="4968641" y="4523704"/>
            <a:ext cx="4017032" cy="559116"/>
          </a:xfrm>
          <a:prstGeom prst="rect">
            <a:avLst/>
          </a:prstGeom>
          <a:solidFill>
            <a:srgbClr val="046DAE"/>
          </a:solidFill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Акция «Вершина России»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7D92C03-CA4C-4FDC-A045-6B3BFF28EFD8}"/>
              </a:ext>
            </a:extLst>
          </p:cNvPr>
          <p:cNvSpPr txBox="1">
            <a:spLocks/>
          </p:cNvSpPr>
          <p:nvPr/>
        </p:nvSpPr>
        <p:spPr>
          <a:xfrm>
            <a:off x="-24987" y="2016394"/>
            <a:ext cx="9168987" cy="1048915"/>
          </a:xfrm>
          <a:prstGeom prst="rect">
            <a:avLst/>
          </a:prstGeom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>
                <a:solidFill>
                  <a:srgbClr val="0B246B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Укрепление общероссийской гражданского единства</a:t>
            </a:r>
            <a:endParaRPr lang="ru-RU" sz="2400" b="1" dirty="0">
              <a:solidFill>
                <a:srgbClr val="0B246B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8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5241E1-D320-47D4-832E-1B483A1E5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11" y="3088526"/>
            <a:ext cx="9173673" cy="380492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24987" y="2016394"/>
            <a:ext cx="9168987" cy="104891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rgbClr val="0B246B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Укрепление общероссийской гражданского единства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42682" y="632393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B246B"/>
                </a:solidFill>
                <a:latin typeface="Century Gothic" panose="020B0502020202020204" pitchFamily="34" charset="0"/>
              </a:rPr>
              <a:t>8</a:t>
            </a:r>
          </a:p>
        </p:txBody>
      </p:sp>
      <p:pic>
        <p:nvPicPr>
          <p:cNvPr id="10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81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83A46D-49EF-47D0-ACA0-E8FAA76D8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1" y="2636912"/>
            <a:ext cx="9182654" cy="4248012"/>
          </a:xfrm>
          <a:prstGeom prst="rect">
            <a:avLst/>
          </a:prstGeom>
        </p:spPr>
      </p:pic>
      <p:pic>
        <p:nvPicPr>
          <p:cNvPr id="10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16224" y="1587997"/>
            <a:ext cx="9168987" cy="104891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rgbClr val="0B246B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Укрепление общероссийской гражданского единства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8B3E4DE-513F-49C9-B9F5-C3ACB29EE855}"/>
              </a:ext>
            </a:extLst>
          </p:cNvPr>
          <p:cNvSpPr/>
          <p:nvPr/>
        </p:nvSpPr>
        <p:spPr>
          <a:xfrm>
            <a:off x="8689469" y="644901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EFF4A0F-544A-49A3-A8F8-3F7C533DD637}"/>
              </a:ext>
            </a:extLst>
          </p:cNvPr>
          <p:cNvSpPr txBox="1">
            <a:spLocks/>
          </p:cNvSpPr>
          <p:nvPr/>
        </p:nvSpPr>
        <p:spPr>
          <a:xfrm>
            <a:off x="709008" y="4077072"/>
            <a:ext cx="7704856" cy="559116"/>
          </a:xfrm>
          <a:prstGeom prst="rect">
            <a:avLst/>
          </a:prstGeom>
          <a:solidFill>
            <a:srgbClr val="046DAE"/>
          </a:solidFill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форумы </a:t>
            </a:r>
            <a:r>
              <a:rPr lang="ru-RU" sz="18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</a:t>
            </a:r>
            <a:r>
              <a:rPr lang="ru-RU" sz="18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фестивали </a:t>
            </a:r>
            <a:r>
              <a:rPr lang="ru-RU" sz="18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</a:t>
            </a:r>
            <a:r>
              <a:rPr lang="ru-RU" sz="18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семинары </a:t>
            </a:r>
            <a:r>
              <a:rPr lang="ru-RU" sz="18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</a:t>
            </a:r>
            <a:r>
              <a:rPr lang="ru-RU" sz="18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конференции</a:t>
            </a:r>
          </a:p>
        </p:txBody>
      </p:sp>
    </p:spTree>
    <p:extLst>
      <p:ext uri="{BB962C8B-B14F-4D97-AF65-F5344CB8AC3E}">
        <p14:creationId xmlns:p14="http://schemas.microsoft.com/office/powerpoint/2010/main" val="1592029064"/>
      </p:ext>
    </p:extLst>
  </p:cSld>
  <p:clrMapOvr>
    <a:masterClrMapping/>
  </p:clrMapOvr>
</p:sld>
</file>

<file path=ppt/theme/theme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5456</TotalTime>
  <Words>220</Words>
  <Application>Microsoft Office PowerPoint</Application>
  <PresentationFormat>Экран (4:3)</PresentationFormat>
  <Paragraphs>50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Times New Roman</vt:lpstr>
      <vt:lpstr>6_Тема Office</vt:lpstr>
      <vt:lpstr>Итоги выполнения Плана мероприятий по реализации программы «Сильный Алтай» на 31 декабря 2022 года</vt:lpstr>
      <vt:lpstr>Направление программы</vt:lpstr>
      <vt:lpstr>Государственная программа Республики Алтай «Реализация государственной национальной политики»</vt:lpstr>
      <vt:lpstr>Этнокультурное развитие народов России</vt:lpstr>
      <vt:lpstr>Этнокультурное развитие народов России</vt:lpstr>
      <vt:lpstr>Укрепление общероссийской гражданского единства</vt:lpstr>
      <vt:lpstr>Презентация PowerPoint</vt:lpstr>
      <vt:lpstr>Укрепление общероссийской гражданского единства</vt:lpstr>
      <vt:lpstr>Укрепление общероссийской гражданского единства</vt:lpstr>
      <vt:lpstr>Презентация PowerPoint</vt:lpstr>
      <vt:lpstr>Укрепление общероссийской гражданского единства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потенциал</dc:title>
  <dc:creator>ZM</dc:creator>
  <cp:lastModifiedBy>erkinaltai</cp:lastModifiedBy>
  <cp:revision>381</cp:revision>
  <cp:lastPrinted>2020-11-16T11:30:38Z</cp:lastPrinted>
  <dcterms:created xsi:type="dcterms:W3CDTF">2019-07-23T09:05:30Z</dcterms:created>
  <dcterms:modified xsi:type="dcterms:W3CDTF">2023-03-17T03:53:01Z</dcterms:modified>
</cp:coreProperties>
</file>