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Теленгиты</c:v>
                </c:pt>
                <c:pt idx="1">
                  <c:v>Русские</c:v>
                </c:pt>
                <c:pt idx="2">
                  <c:v>Казахи</c:v>
                </c:pt>
                <c:pt idx="3">
                  <c:v>Друние национальности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0.78</c:v>
                </c:pt>
                <c:pt idx="1">
                  <c:v>0.15</c:v>
                </c:pt>
                <c:pt idx="2">
                  <c:v>0.05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C2-4003-889C-B718DDD1F88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1F3D-AD65-4971-91BB-4C643E00313A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33A2-9B49-4B01-9705-166BE1E53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1F3D-AD65-4971-91BB-4C643E00313A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33A2-9B49-4B01-9705-166BE1E53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1F3D-AD65-4971-91BB-4C643E00313A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33A2-9B49-4B01-9705-166BE1E53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1F3D-AD65-4971-91BB-4C643E00313A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33A2-9B49-4B01-9705-166BE1E53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1F3D-AD65-4971-91BB-4C643E00313A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33A2-9B49-4B01-9705-166BE1E53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1F3D-AD65-4971-91BB-4C643E00313A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33A2-9B49-4B01-9705-166BE1E53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1F3D-AD65-4971-91BB-4C643E00313A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33A2-9B49-4B01-9705-166BE1E53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1F3D-AD65-4971-91BB-4C643E00313A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33A2-9B49-4B01-9705-166BE1E53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1F3D-AD65-4971-91BB-4C643E00313A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33A2-9B49-4B01-9705-166BE1E53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1F3D-AD65-4971-91BB-4C643E00313A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33A2-9B49-4B01-9705-166BE1E53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1F3D-AD65-4971-91BB-4C643E00313A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33A2-9B49-4B01-9705-166BE1E53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E1F3D-AD65-4971-91BB-4C643E00313A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833A2-9B49-4B01-9705-166BE1E53A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71604" y="5857892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 «</a:t>
            </a:r>
            <a:r>
              <a:rPr lang="ru-RU" dirty="0" err="1" smtClean="0"/>
              <a:t>Улаганский</a:t>
            </a:r>
            <a:r>
              <a:rPr lang="ru-RU" dirty="0" smtClean="0"/>
              <a:t> район» </a:t>
            </a:r>
          </a:p>
          <a:p>
            <a:pPr algn="ctr"/>
            <a:r>
              <a:rPr lang="ru-RU" dirty="0" smtClean="0"/>
              <a:t> 2020 год.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8596" y="285728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7 ноября</a:t>
            </a:r>
            <a:r>
              <a:rPr lang="ru-RU" dirty="0">
                <a:solidFill>
                  <a:schemeClr val="bg1"/>
                </a:solidFill>
              </a:rPr>
              <a:t>, в районном ДК села </a:t>
            </a:r>
            <a:r>
              <a:rPr lang="ru-RU" dirty="0" err="1">
                <a:solidFill>
                  <a:schemeClr val="bg1"/>
                </a:solidFill>
              </a:rPr>
              <a:t>Улаган</a:t>
            </a:r>
            <a:r>
              <a:rPr lang="ru-RU" dirty="0">
                <a:solidFill>
                  <a:schemeClr val="bg1"/>
                </a:solidFill>
              </a:rPr>
              <a:t> прошла тематическая дискотека  посвященная, ко </a:t>
            </a:r>
            <a:r>
              <a:rPr lang="ru-RU" b="1" dirty="0">
                <a:solidFill>
                  <a:schemeClr val="bg1"/>
                </a:solidFill>
              </a:rPr>
              <a:t>Дню народного Единства</a:t>
            </a:r>
            <a:r>
              <a:rPr lang="ru-RU" dirty="0">
                <a:solidFill>
                  <a:schemeClr val="bg1"/>
                </a:solidFill>
              </a:rPr>
              <a:t>. Участниками дискотеки были молодежь и учащиеся старше 14 лет. Проводились викторины, игры, всем участникам были </a:t>
            </a:r>
            <a:r>
              <a:rPr lang="ru-RU" dirty="0" smtClean="0">
                <a:solidFill>
                  <a:schemeClr val="bg1"/>
                </a:solidFill>
              </a:rPr>
              <a:t>вручены </a:t>
            </a:r>
            <a:r>
              <a:rPr lang="ru-RU" dirty="0">
                <a:solidFill>
                  <a:schemeClr val="bg1"/>
                </a:solidFill>
              </a:rPr>
              <a:t>памятные сувениры.</a:t>
            </a:r>
          </a:p>
          <a:p>
            <a:endParaRPr lang="ru-RU" dirty="0"/>
          </a:p>
        </p:txBody>
      </p:sp>
      <p:pic>
        <p:nvPicPr>
          <p:cNvPr id="6" name="Рисунок 5" descr="нар е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14233"/>
            <a:ext cx="4857752" cy="3232718"/>
          </a:xfrm>
          <a:prstGeom prst="rect">
            <a:avLst/>
          </a:prstGeom>
        </p:spPr>
      </p:pic>
      <p:pic>
        <p:nvPicPr>
          <p:cNvPr id="7" name="Рисунок 6" descr="единст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3071810"/>
            <a:ext cx="5286380" cy="35179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0034" y="357166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декабря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Улаганской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Сельской Библиотеке провели час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гражданин 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оссии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посвященный   Дню  Конституции  России. </a:t>
            </a:r>
          </a:p>
          <a:p>
            <a:endParaRPr lang="ru-RU" dirty="0"/>
          </a:p>
        </p:txBody>
      </p:sp>
      <p:pic>
        <p:nvPicPr>
          <p:cNvPr id="6" name="Рисунок 5" descr="конституц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857365"/>
            <a:ext cx="4500594" cy="3643338"/>
          </a:xfrm>
          <a:prstGeom prst="rect">
            <a:avLst/>
          </a:prstGeom>
        </p:spPr>
      </p:pic>
      <p:pic>
        <p:nvPicPr>
          <p:cNvPr id="7" name="Рисунок 6" descr="квест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40" y="3053950"/>
            <a:ext cx="5000660" cy="38040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solidFill>
                  <a:schemeClr val="bg1"/>
                </a:solidFill>
              </a:rPr>
              <a:t>Улаган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приглашает гостей, посетить наш район с целью познакомиться с нашей культурой, традициями и </a:t>
            </a:r>
            <a:r>
              <a:rPr lang="ru-RU" dirty="0" smtClean="0">
                <a:solidFill>
                  <a:schemeClr val="bg1"/>
                </a:solidFill>
              </a:rPr>
              <a:t>обычаями. </a:t>
            </a:r>
            <a:r>
              <a:rPr lang="ru-RU" dirty="0">
                <a:solidFill>
                  <a:schemeClr val="bg1"/>
                </a:solidFill>
              </a:rPr>
              <a:t>А так же насладиться неописуемой красотой природы величественного </a:t>
            </a:r>
            <a:r>
              <a:rPr lang="ru-RU" dirty="0" err="1">
                <a:solidFill>
                  <a:schemeClr val="bg1"/>
                </a:solidFill>
              </a:rPr>
              <a:t>Улагана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 descr="уча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142984"/>
            <a:ext cx="4095752" cy="2733914"/>
          </a:xfrm>
          <a:prstGeom prst="rect">
            <a:avLst/>
          </a:prstGeom>
        </p:spPr>
      </p:pic>
      <p:pic>
        <p:nvPicPr>
          <p:cNvPr id="7" name="Рисунок 6" descr="телец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2857496"/>
            <a:ext cx="4302124" cy="2863985"/>
          </a:xfrm>
          <a:prstGeom prst="rect">
            <a:avLst/>
          </a:prstGeom>
        </p:spPr>
      </p:pic>
      <p:pic>
        <p:nvPicPr>
          <p:cNvPr id="8" name="Рисунок 7" descr="кату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1071546"/>
            <a:ext cx="3428992" cy="2571744"/>
          </a:xfrm>
          <a:prstGeom prst="rect">
            <a:avLst/>
          </a:prstGeom>
        </p:spPr>
      </p:pic>
      <p:pic>
        <p:nvPicPr>
          <p:cNvPr id="9" name="Рисунок 8" descr="гриб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90566"/>
            <a:ext cx="4000528" cy="1867434"/>
          </a:xfrm>
          <a:prstGeom prst="rect">
            <a:avLst/>
          </a:prstGeom>
        </p:spPr>
      </p:pic>
      <p:pic>
        <p:nvPicPr>
          <p:cNvPr id="10" name="Рисунок 9" descr="ойы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4761483"/>
            <a:ext cx="3143240" cy="20965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территории МО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Улаганский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район» проживает 28 национальностей и народностей: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теленгиты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78%, русские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15%, казахи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5%, и представители многих других национальностей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2%.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00166" y="228599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357158" y="428604"/>
            <a:ext cx="8429684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нормативно-правовые акты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обеспечивающие реализацию государственной национальной политики, меры по предупреждению межнациональных конфликтов и профилактике экстремистской деятельности на территории МО «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Улаганский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План мероприятий по реализации в муниципальном образовании «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Улаганский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район» Стратегии государственной национальной политики Российской Федерации на период до 2025 года в 2019 – 2025 годах,  утвержден Постановлением Администрации МО «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Улаганский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район» от 25 января 2019 года № 36/1; 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План мероприятий по реализации Стратегии противодействия экстремизму в Российской Федерации до 2025 года на территории муниципального образования «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Улаганский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район»;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Ведомственная целевая программа Профилактика экстремизма, а также минимизации и (или) ликвидации последствий проявлений  экстремизма на территории МО «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Улаганский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район» на 2017-2019 годы, утвержден Протоколом №1 на заседании комиссии администрации МО «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Улаганский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район» 10.02.2017 года.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 соответствии с Постановлением Правительства Республики Алтай от22.04.2013 года № 110, постановлением главы МО «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Улаганский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район» от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20.03.2015 года № 191 утверждена система мониторинга и оперативного реагирования на проявления религиозного и национального экстремизма в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Улаганском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районе, принят  план мероприятий по профилактике экстремизма по межнациональным признакам на территории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Улаганского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района. </a:t>
            </a:r>
          </a:p>
          <a:p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85011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февраля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РДК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с.Улаган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прошел районный патриотический конкурс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«Мы родины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своей сыны»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посвященный Году театра и 30 –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вывода советских войск из Афганистана.</a:t>
            </a:r>
          </a:p>
          <a:p>
            <a:endParaRPr lang="ru-RU" dirty="0"/>
          </a:p>
        </p:txBody>
      </p:sp>
      <p:pic>
        <p:nvPicPr>
          <p:cNvPr id="6" name="Рисунок 5" descr="фот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785926"/>
            <a:ext cx="4275233" cy="3214710"/>
          </a:xfrm>
          <a:prstGeom prst="rect">
            <a:avLst/>
          </a:prstGeom>
        </p:spPr>
      </p:pic>
      <p:pic>
        <p:nvPicPr>
          <p:cNvPr id="7" name="Рисунок 6" descr="год театр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214686"/>
            <a:ext cx="4549179" cy="34207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26 февраля  </a:t>
            </a:r>
            <a:r>
              <a:rPr lang="ru-RU" dirty="0">
                <a:solidFill>
                  <a:schemeClr val="bg1"/>
                </a:solidFill>
              </a:rPr>
              <a:t>жители </a:t>
            </a:r>
            <a:r>
              <a:rPr lang="ru-RU" dirty="0" err="1">
                <a:solidFill>
                  <a:schemeClr val="bg1"/>
                </a:solidFill>
              </a:rPr>
              <a:t>Улаганского</a:t>
            </a:r>
            <a:r>
              <a:rPr lang="ru-RU" dirty="0">
                <a:solidFill>
                  <a:schemeClr val="bg1"/>
                </a:solidFill>
              </a:rPr>
              <a:t> района праздновали «Чага -</a:t>
            </a:r>
            <a:r>
              <a:rPr lang="ru-RU" dirty="0" err="1">
                <a:solidFill>
                  <a:schemeClr val="bg1"/>
                </a:solidFill>
              </a:rPr>
              <a:t>_Байрам</a:t>
            </a:r>
            <a:r>
              <a:rPr lang="ru-RU" dirty="0">
                <a:solidFill>
                  <a:schemeClr val="bg1"/>
                </a:solidFill>
              </a:rPr>
              <a:t>» - это новый год по лунному календарю.</a:t>
            </a:r>
          </a:p>
          <a:p>
            <a:endParaRPr lang="ru-RU" dirty="0"/>
          </a:p>
        </p:txBody>
      </p:sp>
      <p:pic>
        <p:nvPicPr>
          <p:cNvPr id="6" name="Рисунок 5" descr="чаг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00108"/>
            <a:ext cx="3929058" cy="2946794"/>
          </a:xfrm>
          <a:prstGeom prst="rect">
            <a:avLst/>
          </a:prstGeom>
        </p:spPr>
      </p:pic>
      <p:pic>
        <p:nvPicPr>
          <p:cNvPr id="7" name="Рисунок 6" descr="чага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928670"/>
            <a:ext cx="3905245" cy="2928934"/>
          </a:xfrm>
          <a:prstGeom prst="rect">
            <a:avLst/>
          </a:prstGeom>
        </p:spPr>
      </p:pic>
      <p:pic>
        <p:nvPicPr>
          <p:cNvPr id="8" name="Рисунок 7" descr="чага 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2786058"/>
            <a:ext cx="2857520" cy="3810026"/>
          </a:xfrm>
          <a:prstGeom prst="rect">
            <a:avLst/>
          </a:prstGeom>
        </p:spPr>
      </p:pic>
      <p:pic>
        <p:nvPicPr>
          <p:cNvPr id="9" name="Рисунок 8" descr="чага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3857628"/>
            <a:ext cx="3857620" cy="2893215"/>
          </a:xfrm>
          <a:prstGeom prst="rect">
            <a:avLst/>
          </a:prstGeom>
        </p:spPr>
      </p:pic>
      <p:pic>
        <p:nvPicPr>
          <p:cNvPr id="10" name="Рисунок 9" descr="курсак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496" y="3571876"/>
            <a:ext cx="1953960" cy="29289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марта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МБОУ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Улаганская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СОШ» среди обучающихся старших классов проводили тренинг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«Зажигай по жизни!» «Я против наркотика: мое отношение к проблеме наркомании», семинар - тренинг "Молодежь против экстремизма».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Участвовало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 обучающихся.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популяризаций здорового образа жизни среди молодежи под девизом - Мы выбираем, здоровье, активность, спорт, жизнь! И это – наш выбор!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Молодежь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против экстремизма.</a:t>
            </a:r>
          </a:p>
          <a:p>
            <a:endParaRPr lang="ru-RU" dirty="0"/>
          </a:p>
        </p:txBody>
      </p:sp>
      <p:pic>
        <p:nvPicPr>
          <p:cNvPr id="8" name="Рисунок 7" descr="террориз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285992"/>
            <a:ext cx="3153298" cy="2428892"/>
          </a:xfrm>
          <a:prstGeom prst="rect">
            <a:avLst/>
          </a:prstGeom>
        </p:spPr>
      </p:pic>
      <p:pic>
        <p:nvPicPr>
          <p:cNvPr id="9" name="Рисунок 8" descr="терор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2357430"/>
            <a:ext cx="2071688" cy="3683001"/>
          </a:xfrm>
          <a:prstGeom prst="rect">
            <a:avLst/>
          </a:prstGeom>
        </p:spPr>
      </p:pic>
      <p:pic>
        <p:nvPicPr>
          <p:cNvPr id="10" name="Рисунок 9" descr="экстремизм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3429000"/>
            <a:ext cx="4000496" cy="3000372"/>
          </a:xfrm>
          <a:prstGeom prst="rect">
            <a:avLst/>
          </a:prstGeom>
        </p:spPr>
      </p:pic>
      <p:pic>
        <p:nvPicPr>
          <p:cNvPr id="11" name="Рисунок 10" descr="терро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4929198"/>
            <a:ext cx="2666987" cy="1500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57158" y="285728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20 марта</a:t>
            </a:r>
            <a:r>
              <a:rPr lang="ru-RU" dirty="0">
                <a:solidFill>
                  <a:schemeClr val="bg1"/>
                </a:solidFill>
              </a:rPr>
              <a:t> в РДК прошел районный конкурс молодых семей</a:t>
            </a:r>
            <a:r>
              <a:rPr lang="ru-RU" b="1" dirty="0">
                <a:solidFill>
                  <a:schemeClr val="bg1"/>
                </a:solidFill>
              </a:rPr>
              <a:t> «Вера, Надежда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b="1" dirty="0">
                <a:solidFill>
                  <a:schemeClr val="bg1"/>
                </a:solidFill>
              </a:rPr>
              <a:t>Любовь»</a:t>
            </a:r>
            <a:r>
              <a:rPr lang="ru-RU" dirty="0">
                <a:solidFill>
                  <a:schemeClr val="bg1"/>
                </a:solidFill>
              </a:rPr>
              <a:t>. Целью данного конкурса является укрепление и поддержка института семьи в Республике Алтай на основе возрождения и развития духовных и национальных традиций. </a:t>
            </a:r>
          </a:p>
          <a:p>
            <a:endParaRPr lang="ru-RU" dirty="0"/>
          </a:p>
        </p:txBody>
      </p:sp>
      <p:pic>
        <p:nvPicPr>
          <p:cNvPr id="7" name="Рисунок 6" descr="эзе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785926"/>
            <a:ext cx="7000924" cy="46654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0034" y="214290"/>
            <a:ext cx="8072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июня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День России проводили акцию «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Цветущий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триколор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и викторину «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люблю тебя Россия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!» участниками были дети а так же и молодежь. Традиционное мероприятие закончились концертной программой на стадионе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Башкаус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/>
          </a:p>
        </p:txBody>
      </p:sp>
      <p:pic>
        <p:nvPicPr>
          <p:cNvPr id="7" name="Рисунок 6" descr="росс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357298"/>
            <a:ext cx="2794019" cy="1571636"/>
          </a:xfrm>
          <a:prstGeom prst="rect">
            <a:avLst/>
          </a:prstGeom>
        </p:spPr>
      </p:pic>
      <p:pic>
        <p:nvPicPr>
          <p:cNvPr id="8" name="Рисунок 7" descr="рос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1214422"/>
            <a:ext cx="2571768" cy="1928826"/>
          </a:xfrm>
          <a:prstGeom prst="rect">
            <a:avLst/>
          </a:prstGeom>
        </p:spPr>
      </p:pic>
      <p:pic>
        <p:nvPicPr>
          <p:cNvPr id="9" name="Рисунок 8" descr="рос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1285860"/>
            <a:ext cx="2670315" cy="2000264"/>
          </a:xfrm>
          <a:prstGeom prst="rect">
            <a:avLst/>
          </a:prstGeom>
        </p:spPr>
      </p:pic>
      <p:pic>
        <p:nvPicPr>
          <p:cNvPr id="10" name="Рисунок 9" descr="465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2928934"/>
            <a:ext cx="1986869" cy="3532212"/>
          </a:xfrm>
          <a:prstGeom prst="rect">
            <a:avLst/>
          </a:prstGeom>
        </p:spPr>
      </p:pic>
      <p:pic>
        <p:nvPicPr>
          <p:cNvPr id="12" name="Рисунок 11" descr="655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860" y="3214686"/>
            <a:ext cx="4317998" cy="2428874"/>
          </a:xfrm>
          <a:prstGeom prst="rect">
            <a:avLst/>
          </a:prstGeom>
        </p:spPr>
      </p:pic>
      <p:pic>
        <p:nvPicPr>
          <p:cNvPr id="13" name="Рисунок 12" descr="5656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72198" y="5072074"/>
            <a:ext cx="2920978" cy="1643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8572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Территория молодых сердец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26-28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июля на берегу Телецкого озера провели экологический молодежный форум «Территория молодых сердец». Основной целью, конечно же, являлось повышение экологической культуры молодежи, в связи с этим по дороге до места назначения были расчищены перевалы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Пазырык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Кату-Ярык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и берег Телецкого озера. Так же и целью является пропаганда здорового образа жизни, делением опыта традиций и обычаев (завязывание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ялама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почитание горных духов, духов огня 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знакомство между молодежью Республики Алтай.</a:t>
            </a:r>
          </a:p>
        </p:txBody>
      </p:sp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285992"/>
            <a:ext cx="3143272" cy="2097379"/>
          </a:xfrm>
          <a:prstGeom prst="rect">
            <a:avLst/>
          </a:prstGeom>
        </p:spPr>
      </p:pic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2285992"/>
            <a:ext cx="3104791" cy="2071702"/>
          </a:xfrm>
          <a:prstGeom prst="rect">
            <a:avLst/>
          </a:prstGeom>
        </p:spPr>
      </p:pic>
      <p:pic>
        <p:nvPicPr>
          <p:cNvPr id="8" name="Рисунок 7" descr="2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2285992"/>
            <a:ext cx="2428892" cy="2071678"/>
          </a:xfrm>
          <a:prstGeom prst="rect">
            <a:avLst/>
          </a:prstGeom>
        </p:spPr>
      </p:pic>
      <p:pic>
        <p:nvPicPr>
          <p:cNvPr id="9" name="Рисунок 8" descr="3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4619168"/>
            <a:ext cx="2786050" cy="2095980"/>
          </a:xfrm>
          <a:prstGeom prst="rect">
            <a:avLst/>
          </a:prstGeom>
        </p:spPr>
      </p:pic>
      <p:pic>
        <p:nvPicPr>
          <p:cNvPr id="10" name="Рисунок 9" descr="344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810" y="4095755"/>
            <a:ext cx="2071684" cy="2762245"/>
          </a:xfrm>
          <a:prstGeom prst="rect">
            <a:avLst/>
          </a:prstGeom>
        </p:spPr>
      </p:pic>
      <p:pic>
        <p:nvPicPr>
          <p:cNvPr id="11" name="Рисунок 10" descr="2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96" y="4429132"/>
            <a:ext cx="3287260" cy="21934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4504</TotalTime>
  <Words>577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admin1</dc:creator>
  <cp:lastModifiedBy>Винокуров</cp:lastModifiedBy>
  <cp:revision>58</cp:revision>
  <dcterms:created xsi:type="dcterms:W3CDTF">2020-06-02T01:59:50Z</dcterms:created>
  <dcterms:modified xsi:type="dcterms:W3CDTF">2020-06-15T01:41:36Z</dcterms:modified>
</cp:coreProperties>
</file>