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</p:sldMasterIdLst>
  <p:notesMasterIdLst>
    <p:notesMasterId r:id="rId28"/>
  </p:notesMasterIdLst>
  <p:handoutMasterIdLst>
    <p:handoutMasterId r:id="rId29"/>
  </p:handoutMasterIdLst>
  <p:sldIdLst>
    <p:sldId id="256" r:id="rId10"/>
    <p:sldId id="322" r:id="rId11"/>
    <p:sldId id="304" r:id="rId12"/>
    <p:sldId id="320" r:id="rId13"/>
    <p:sldId id="305" r:id="rId14"/>
    <p:sldId id="306" r:id="rId15"/>
    <p:sldId id="315" r:id="rId16"/>
    <p:sldId id="307" r:id="rId17"/>
    <p:sldId id="308" r:id="rId18"/>
    <p:sldId id="309" r:id="rId19"/>
    <p:sldId id="321" r:id="rId20"/>
    <p:sldId id="310" r:id="rId21"/>
    <p:sldId id="311" r:id="rId22"/>
    <p:sldId id="316" r:id="rId23"/>
    <p:sldId id="312" r:id="rId24"/>
    <p:sldId id="313" r:id="rId25"/>
    <p:sldId id="314" r:id="rId26"/>
    <p:sldId id="303" r:id="rId27"/>
  </p:sldIdLst>
  <p:sldSz cx="9144000" cy="6858000" type="screen4x3"/>
  <p:notesSz cx="6815138" cy="9944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A9CF"/>
    <a:srgbClr val="102337"/>
    <a:srgbClr val="3873BB"/>
    <a:srgbClr val="89A54E"/>
    <a:srgbClr val="AA4643"/>
    <a:srgbClr val="71588F"/>
    <a:srgbClr val="4198AF"/>
    <a:srgbClr val="DB843D"/>
    <a:srgbClr val="D19392"/>
    <a:srgbClr val="B9CD9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Темный стиль 1 —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>
        <p:scale>
          <a:sx n="75" d="100"/>
          <a:sy n="75" d="100"/>
        </p:scale>
        <p:origin x="-2664" y="-9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3969" cy="499272"/>
          </a:xfrm>
          <a:prstGeom prst="rect">
            <a:avLst/>
          </a:prstGeom>
        </p:spPr>
        <p:txBody>
          <a:bodyPr vert="horz" lIns="91614" tIns="45807" rIns="91614" bIns="4580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9578" y="1"/>
            <a:ext cx="2953969" cy="499272"/>
          </a:xfrm>
          <a:prstGeom prst="rect">
            <a:avLst/>
          </a:prstGeom>
        </p:spPr>
        <p:txBody>
          <a:bodyPr vert="horz" lIns="91614" tIns="45807" rIns="91614" bIns="45807" rtlCol="0"/>
          <a:lstStyle>
            <a:lvl1pPr algn="r">
              <a:defRPr sz="1200"/>
            </a:lvl1pPr>
          </a:lstStyle>
          <a:p>
            <a:fld id="{623DB7B5-2CBA-4EB0-8C1E-114118279CC0}" type="datetimeFigureOut">
              <a:rPr lang="ru-RU" smtClean="0"/>
              <a:pPr/>
              <a:t>12.07.2019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4828"/>
            <a:ext cx="2953969" cy="499272"/>
          </a:xfrm>
          <a:prstGeom prst="rect">
            <a:avLst/>
          </a:prstGeom>
        </p:spPr>
        <p:txBody>
          <a:bodyPr vert="horz" lIns="91614" tIns="45807" rIns="91614" bIns="4580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9578" y="9444828"/>
            <a:ext cx="2953969" cy="499272"/>
          </a:xfrm>
          <a:prstGeom prst="rect">
            <a:avLst/>
          </a:prstGeom>
        </p:spPr>
        <p:txBody>
          <a:bodyPr vert="horz" lIns="91614" tIns="45807" rIns="91614" bIns="45807" rtlCol="0" anchor="b"/>
          <a:lstStyle>
            <a:lvl1pPr algn="r">
              <a:defRPr sz="1200"/>
            </a:lvl1pPr>
          </a:lstStyle>
          <a:p>
            <a:fld id="{423F2152-CB0C-4FCD-B3F6-E5590B720D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91678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53226" cy="498932"/>
          </a:xfrm>
          <a:prstGeom prst="rect">
            <a:avLst/>
          </a:prstGeom>
        </p:spPr>
        <p:txBody>
          <a:bodyPr vert="horz" lIns="91588" tIns="45794" rIns="91588" bIns="4579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337" y="0"/>
            <a:ext cx="2953226" cy="498932"/>
          </a:xfrm>
          <a:prstGeom prst="rect">
            <a:avLst/>
          </a:prstGeom>
        </p:spPr>
        <p:txBody>
          <a:bodyPr vert="horz" lIns="91588" tIns="45794" rIns="91588" bIns="45794" rtlCol="0"/>
          <a:lstStyle>
            <a:lvl1pPr algn="r">
              <a:defRPr sz="1200"/>
            </a:lvl1pPr>
          </a:lstStyle>
          <a:p>
            <a:fld id="{7DE113E3-9321-44AF-AC59-F15DEA24616A}" type="datetimeFigureOut">
              <a:rPr lang="ru-RU" smtClean="0"/>
              <a:pPr/>
              <a:t>12.07.2019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9988" y="1243013"/>
            <a:ext cx="4475162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88" tIns="45794" rIns="91588" bIns="4579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516" y="4785600"/>
            <a:ext cx="5452110" cy="3915490"/>
          </a:xfrm>
          <a:prstGeom prst="rect">
            <a:avLst/>
          </a:prstGeom>
        </p:spPr>
        <p:txBody>
          <a:bodyPr vert="horz" lIns="91588" tIns="45794" rIns="91588" bIns="4579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45170"/>
            <a:ext cx="2953226" cy="498931"/>
          </a:xfrm>
          <a:prstGeom prst="rect">
            <a:avLst/>
          </a:prstGeom>
        </p:spPr>
        <p:txBody>
          <a:bodyPr vert="horz" lIns="91588" tIns="45794" rIns="91588" bIns="4579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337" y="9445170"/>
            <a:ext cx="2953226" cy="498931"/>
          </a:xfrm>
          <a:prstGeom prst="rect">
            <a:avLst/>
          </a:prstGeom>
        </p:spPr>
        <p:txBody>
          <a:bodyPr vert="horz" lIns="91588" tIns="45794" rIns="91588" bIns="45794" rtlCol="0" anchor="b"/>
          <a:lstStyle>
            <a:lvl1pPr algn="r">
              <a:defRPr sz="1200"/>
            </a:lvl1pPr>
          </a:lstStyle>
          <a:p>
            <a:fld id="{0D09C479-4ED6-465A-B5B7-2FA4A8637D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2589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9C479-4ED6-465A-B5B7-2FA4A8637D3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4823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EBA5BD7-F043-4D1B-AA17-CD412FC534DE}" type="slidenum">
              <a:rPr lang="ru-RU" smtClean="0"/>
              <a:pPr rtl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3509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EBA5BD7-F043-4D1B-AA17-CD412FC534DE}" type="slidenum">
              <a:rPr lang="ru-RU" smtClean="0"/>
              <a:pPr rtl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3509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EBA5BD7-F043-4D1B-AA17-CD412FC534DE}" type="slidenum">
              <a:rPr lang="ru-RU" smtClean="0"/>
              <a:pPr rtl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35097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EBA5BD7-F043-4D1B-AA17-CD412FC534DE}" type="slidenum">
              <a:rPr lang="ru-RU" smtClean="0"/>
              <a:pPr rtl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3509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EBA5BD7-F043-4D1B-AA17-CD412FC534DE}" type="slidenum">
              <a:rPr lang="ru-RU" smtClean="0"/>
              <a:pPr rtl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35097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EBA5BD7-F043-4D1B-AA17-CD412FC534DE}" type="slidenum">
              <a:rPr lang="ru-RU" smtClean="0"/>
              <a:pPr rtl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35097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EBA5BD7-F043-4D1B-AA17-CD412FC534DE}" type="slidenum">
              <a:rPr lang="ru-RU" smtClean="0"/>
              <a:pPr rtl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35097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62901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EBA5BD7-F043-4D1B-AA17-CD412FC534DE}" type="slidenum">
              <a:rPr lang="ru-RU" smtClean="0"/>
              <a:pPr rtl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3509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EBA5BD7-F043-4D1B-AA17-CD412FC534DE}" type="slidenum">
              <a:rPr lang="ru-RU" smtClean="0"/>
              <a:pPr rtl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3509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EBA5BD7-F043-4D1B-AA17-CD412FC534DE}" type="slidenum">
              <a:rPr lang="ru-RU" smtClean="0"/>
              <a:pPr rtl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3509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EBA5BD7-F043-4D1B-AA17-CD412FC534DE}" type="slidenum">
              <a:rPr lang="ru-RU" smtClean="0"/>
              <a:pPr rtl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3509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EBA5BD7-F043-4D1B-AA17-CD412FC534DE}" type="slidenum">
              <a:rPr lang="ru-RU" smtClean="0"/>
              <a:pPr rtl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3509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EBA5BD7-F043-4D1B-AA17-CD412FC534DE}" type="slidenum">
              <a:rPr lang="ru-RU" smtClean="0"/>
              <a:pPr rtl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3509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EBA5BD7-F043-4D1B-AA17-CD412FC534DE}" type="slidenum">
              <a:rPr lang="ru-RU" smtClean="0"/>
              <a:pPr rtl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3509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EBA5BD7-F043-4D1B-AA17-CD412FC534DE}" type="slidenum">
              <a:rPr lang="ru-RU" smtClean="0"/>
              <a:pPr rtl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3509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033D31-3A76-410E-BDB4-01CC60B412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0631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DCB716-2352-4219-8577-03457D8352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9779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1BCBF9-CD20-41E7-B2C4-4D4E949727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4607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FA0C85-BAC7-473B-8DD0-B024A65234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6430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7896E-AF04-44A7-99F4-94CE1944AF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39997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6DA33B-CDD1-4C65-A3F7-6DCC1BB4BD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1019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7D8061-A2F0-41F0-B4AE-F5700C631B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52168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1A1F62-0442-4142-974B-3DAE3B6A0C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4537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7398F1-8594-4311-9B72-2C2FDADA9A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4186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0EADA-28EE-4D56-91EE-520C0EBB81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07337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AB2542-E145-4BA5-ACE7-8098B9878A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6258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64B670-BFB2-49DB-836F-DC9885BCB4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9313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2600BB-71C1-41D0-AF14-31FB840AE8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21512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5EBAE9-FE19-4A8F-B51F-C3B50367F0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4594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867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6658D-066D-4B9A-8032-2BE075939D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01639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C7D3F5-1DE5-4305-9241-C3206F684E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04814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86731B-DC98-4F16-8989-3041B010F8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193687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240722-37EF-4EAF-AF97-46565920A4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607380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895600"/>
            <a:ext cx="4038600" cy="3230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895600"/>
            <a:ext cx="4038600" cy="3230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46BA31-3749-4A07-8F64-D0517DDEB3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73043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B40D02-7F1F-470C-9691-113272E81F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817580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54BCF0-09EC-4076-81DA-ADFE3F983E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698912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564986-98F5-47CE-91B3-FCB14FBE3A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5948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923943-AA34-42F6-8D32-C8E95337B5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14061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B84E79-180F-430E-BF68-B8F96A3DC9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43805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5011BE-75DF-4173-8648-CD4C6373DE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89989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9A2791-A9C2-45E1-A332-16D1E5E709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78207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752600"/>
            <a:ext cx="2057400" cy="4373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752600"/>
            <a:ext cx="6019800" cy="43735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A1B6DD-9E04-4048-99EB-94FA4C5A1A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887308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F66560-525A-4AFA-88EC-F88271AA6A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03174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ADC19B-F404-44F3-9357-FE4D5AC7AF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58452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676277-051C-4316-91ED-8A8CD2A5A9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1114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73D24F-FE80-428D-A6E4-D8997E33FA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11439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B674B-D954-466A-B8B1-FD28555547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37734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7128F4-EA61-4B9F-B982-7D61994146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9360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74F6FD-D98A-4993-8E7E-F9359DFF85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91945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18ECE-D44A-47DF-A0BA-2964EEAD62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03643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0EA617-9ED7-4AB0-B438-1E7AE15D42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12897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BBB9ED-3317-4221-B6B2-ADDADEC687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43841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059D32-CF09-4EF6-86A3-2B7A6BFA61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22978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2953C4-455E-4275-A2B8-F9E55C622E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34250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B655F3-8738-4250-847B-66DFDD982E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788546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16FCC1-A80F-4036-9A7C-8B157B37CD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28205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2B1D59-E982-48A7-8EC4-9C9B7AF3A9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64174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1E6D67-D348-48F5-894E-29610A7A78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287656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E19CC-01F1-4389-8210-FD715ACF68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33778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EC8D5F-A78F-442A-9712-35312317B2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43107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FE613F-DB0F-4243-98D7-47AB7856BD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561255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6A1115-F72C-451E-9C14-038799F587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32870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C8312-4FF0-4C60-96B4-6F7EDE06B1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04989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74CF2-A1ED-433D-8A07-ABD9CA11C7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479750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E01A87-E2A5-47DA-A233-9F52B9FBD5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00120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867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B1DB5D-A8FA-4EE4-AFA9-7C2837812D5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47024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D9C851-6F59-446F-8688-7CE6975145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05544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0FF3B5-37CA-4EC4-B8A4-F55D4F952F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02609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644A42-E5C8-4EA6-8E55-1073B1AF4D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84957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895600"/>
            <a:ext cx="4038600" cy="3230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895600"/>
            <a:ext cx="4038600" cy="3230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DF1156-DC2D-446D-A121-DC6EDCE9DB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2476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9412F6-9DC6-422B-8675-C11250C2BC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54012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61665B-25C4-4842-9F72-35EB195DB7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70307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CF78CE-F11D-48C3-AABB-5FD4F4BB3D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68334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C5B8C5-9BCE-4494-A4A2-FC6B85267F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94020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2A3533-8269-4F97-9189-87D4E837A0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3810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4C5142-300E-44D7-BBBC-771A87FCAC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86799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64C96C-25C2-4502-B167-2F3749005B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18272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752600"/>
            <a:ext cx="2057400" cy="4373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752600"/>
            <a:ext cx="6019800" cy="43735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1ED5F4-726E-4093-8157-6064068583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610576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02CC3D-B27C-4635-85EC-EC9AA9670E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91101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AF161-520B-4A5C-B7C5-0D7CA7A050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5817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83856C-5E4B-4F40-909A-BF0C76D52F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1044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DEE51D-D6F4-46EC-9B77-74ABA710AF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22442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2F2898-2B05-4FF0-859B-1D534799D3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037607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13B942-925D-48CA-BDDD-CAE599AAF7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18012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3182C-7E3D-411B-B118-B371C75128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04599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DE7A5A-2B69-4861-B47B-264C3E2F30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3135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7EDAC0-4BC3-44B9-B271-6AA8164495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25382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F1F26-0176-42D3-90A0-F32CC3810B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427883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0178A2-B6C3-4FE8-BDAC-5D78239869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49540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559E99-7DD7-44A0-A44C-E42DDB9ABF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81910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7D9B32-1298-430B-9B19-CD383EE0F0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47091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B8CCB1-D0D5-4E1B-9AAE-880995FC73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836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CAB4F8-FB79-43F8-B28F-8DCE1DF744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855819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7C72AB-F3B3-4115-9ADD-96BC213711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93026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BF6690-D201-424F-814E-75800C18BA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28120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18019C-B7DC-49C5-9BFB-FFA62B7E16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34333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586723-2729-4FE9-8870-C26CBDC532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59099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DE219B-437D-447D-9716-C2BAE00C2F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82965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6609E7-16E2-4EC0-8376-A0957097A0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10900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B42D05-9BAB-4619-8FA2-279142705E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4406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CDFFC2-E44E-45E3-AC3F-6A71F2D723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22295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867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161D45-A817-43FC-AD79-5A730289A0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704499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71B540-7DB6-4D76-BB99-AACC166057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56047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63E4D2-EB75-4C75-B7AC-ACB12F60755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23431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97DCAE-9ECB-4F7E-8227-3D8FF282A6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207272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1DAA63-3FBB-44E4-AAED-42B3BC3FE3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502573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895600"/>
            <a:ext cx="4038600" cy="3230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895600"/>
            <a:ext cx="4038600" cy="3230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EC172-CA54-41B4-9716-728847386C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713369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4418A0-3B99-487A-B44F-F563564BD2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172903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F74CF8-C62E-4B66-8424-9FC68F93F6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358414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CE1C8-CB83-4A55-A0D7-4471FEB700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335698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7253D5-4812-47F0-A6BE-71E25C4094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95020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A9149E-ADE8-4ED4-8BD3-137A0B5133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650865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CDCED-3B02-414B-BE54-6FD1A31E26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60925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752600"/>
            <a:ext cx="2057400" cy="4373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752600"/>
            <a:ext cx="6019800" cy="43735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AA455-434F-4BF0-AF0E-431C0CC036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86252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00E0A2E-E5AF-4234-95FB-84927952198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22438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F028BCF-3E19-4732-84BC-C88A65CEE30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752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895600"/>
            <a:ext cx="8229600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656D402-90D1-407F-8ED4-5BE6C6920B5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31E2BF3-23CA-46F5-8BE5-4C9AFCC0D41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22438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4FA0892-C4C0-4380-A116-B4CEA394CD8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752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895600"/>
            <a:ext cx="8229600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AC45B4A-4C0A-44E7-86B1-E10F698AFA3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A41843D-83AC-4E8A-B70F-156E2626C14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22438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6737842-A8FD-4453-9894-D52A22DFC51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752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895600"/>
            <a:ext cx="8229600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53831FF-E50F-4B99-9E7F-8268109DD6C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s://vk.com/official_ga" TargetMode="External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nstagram.com/gornoaltaysk/?hl=ru" TargetMode="External"/><Relationship Id="rId5" Type="http://schemas.openxmlformats.org/officeDocument/2006/relationships/hyperlink" Target="http://www.facebook.com/groups/officialga/" TargetMode="External"/><Relationship Id="rId4" Type="http://schemas.openxmlformats.org/officeDocument/2006/relationships/hyperlink" Target="https://ok.ru/officialga" TargetMode="External"/><Relationship Id="rId9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4.emf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3925566" cy="421592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7504" y="4149080"/>
            <a:ext cx="9036496" cy="20881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1">
                  <a:alpha val="72000"/>
                </a:schemeClr>
              </a:gs>
              <a:gs pos="100000">
                <a:srgbClr val="F6FBFC">
                  <a:alpha val="0"/>
                </a:srgbClr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" y="4218761"/>
            <a:ext cx="9144000" cy="30777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 Black" pitchFamily="34" charset="0"/>
              </a:rPr>
              <a:t>КРАТКОЕ ОПИСАНИЕ ПРАКТИКИ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 Black" pitchFamily="34" charset="0"/>
              </a:rPr>
              <a:t> МО «Город Горно-Алтайск»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Региональный этап Всероссийского конкурса </a:t>
            </a:r>
          </a:p>
          <a:p>
            <a:pPr algn="ctr"/>
            <a:r>
              <a:rPr lang="ru-RU" sz="2200" b="1" dirty="0" smtClean="0">
                <a:solidFill>
                  <a:srgbClr val="002060"/>
                </a:solidFill>
              </a:rPr>
              <a:t>«Лучшая муниципальная практика» </a:t>
            </a:r>
            <a:r>
              <a:rPr lang="ru-RU" dirty="0" smtClean="0">
                <a:solidFill>
                  <a:srgbClr val="002060"/>
                </a:solidFill>
              </a:rPr>
              <a:t>в Республике Алтай </a:t>
            </a:r>
            <a:endParaRPr lang="ru-RU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Номинация: </a:t>
            </a:r>
            <a:r>
              <a:rPr lang="ru-RU" dirty="0" smtClean="0">
                <a:solidFill>
                  <a:srgbClr val="002060"/>
                </a:solidFill>
              </a:rPr>
              <a:t>«Укрепление межнационального мира и согласия,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реализация иных мероприятий в сфере национальной политики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на муниципальном уровне».</a:t>
            </a:r>
          </a:p>
          <a:p>
            <a:pPr algn="ctr"/>
            <a:endParaRPr lang="ru-RU" sz="3200" dirty="0" smtClean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4168" y="260648"/>
            <a:ext cx="2676874" cy="3456644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3D31-3A76-410E-BDB4-01CC60B4126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60" name="Picture 8"/>
          <p:cNvPicPr>
            <a:picLocks noChangeAspect="1" noChangeArrowheads="1"/>
          </p:cNvPicPr>
          <p:nvPr/>
        </p:nvPicPr>
        <p:blipFill>
          <a:blip r:embed="rId3" cstate="print"/>
          <a:srcRect l="26575" t="14434" r="24601" b="25367"/>
          <a:stretch>
            <a:fillRect/>
          </a:stretch>
        </p:blipFill>
        <p:spPr bwMode="auto">
          <a:xfrm>
            <a:off x="323528" y="2420888"/>
            <a:ext cx="3530066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7740352" cy="512678"/>
          </a:xfrm>
          <a:gradFill flip="none" rotWithShape="1">
            <a:gsLst>
              <a:gs pos="0">
                <a:srgbClr val="9CD7F6"/>
              </a:gs>
              <a:gs pos="50000">
                <a:srgbClr val="CAEDF9"/>
              </a:gs>
              <a:gs pos="100000">
                <a:srgbClr val="F6FBFC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3200" b="1" dirty="0">
                <a:ln w="6350">
                  <a:solidFill>
                    <a:schemeClr val="bg1"/>
                  </a:solidFill>
                </a:ln>
                <a:solidFill>
                  <a:srgbClr val="0F62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 </a:t>
            </a:r>
            <a:r>
              <a:rPr lang="ru-RU" sz="3200" b="1" dirty="0" smtClean="0">
                <a:ln w="6350">
                  <a:solidFill>
                    <a:schemeClr val="bg1"/>
                  </a:solidFill>
                </a:ln>
                <a:solidFill>
                  <a:srgbClr val="0F62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«Город Горно-Алтайск»</a:t>
            </a:r>
            <a:endParaRPr lang="ru-RU" sz="3200" b="1" dirty="0">
              <a:ln w="6350">
                <a:solidFill>
                  <a:schemeClr val="bg1"/>
                </a:solidFill>
              </a:ln>
              <a:solidFill>
                <a:srgbClr val="0F62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75656" y="620688"/>
            <a:ext cx="7416824" cy="2016224"/>
          </a:xfrm>
          <a:prstGeom prst="roundRect">
            <a:avLst>
              <a:gd name="adj" fmla="val 225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      Ежегодно </a:t>
            </a:r>
            <a:r>
              <a:rPr lang="ru-RU" b="1" dirty="0" smtClean="0">
                <a:solidFill>
                  <a:srgbClr val="C00000"/>
                </a:solidFill>
              </a:rPr>
              <a:t>(более 20 лет) </a:t>
            </a:r>
            <a:r>
              <a:rPr lang="ru-RU" b="1" dirty="0" smtClean="0">
                <a:solidFill>
                  <a:srgbClr val="002060"/>
                </a:solidFill>
              </a:rPr>
              <a:t>при широком участии общественности города и республики проводятся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национальные праздники: </a:t>
            </a:r>
            <a:r>
              <a:rPr lang="ru-RU" b="1" dirty="0" smtClean="0">
                <a:solidFill>
                  <a:srgbClr val="C00000"/>
                </a:solidFill>
              </a:rPr>
              <a:t>Чага Байрам, </a:t>
            </a:r>
            <a:r>
              <a:rPr lang="ru-RU" b="1" dirty="0" err="1" smtClean="0">
                <a:solidFill>
                  <a:srgbClr val="C00000"/>
                </a:solidFill>
              </a:rPr>
              <a:t>Наурыз</a:t>
            </a:r>
            <a:r>
              <a:rPr lang="ru-RU" b="1" dirty="0" smtClean="0">
                <a:solidFill>
                  <a:srgbClr val="C00000"/>
                </a:solidFill>
              </a:rPr>
              <a:t>, Масленица.</a:t>
            </a:r>
            <a:r>
              <a:rPr lang="ru-RU" b="1" dirty="0" smtClean="0">
                <a:solidFill>
                  <a:srgbClr val="002060"/>
                </a:solidFill>
              </a:rPr>
              <a:t>      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     Всего в праздниках принимает участие до </a:t>
            </a:r>
            <a:r>
              <a:rPr lang="ru-RU" sz="2000" b="1" dirty="0" smtClean="0">
                <a:solidFill>
                  <a:srgbClr val="C00000"/>
                </a:solidFill>
              </a:rPr>
              <a:t>15</a:t>
            </a:r>
            <a:r>
              <a:rPr lang="ru-RU" b="1" dirty="0" smtClean="0">
                <a:solidFill>
                  <a:srgbClr val="002060"/>
                </a:solidFill>
              </a:rPr>
              <a:t> тысяч горожан, более </a:t>
            </a:r>
            <a:r>
              <a:rPr lang="ru-RU" sz="2000" b="1" dirty="0" smtClean="0">
                <a:solidFill>
                  <a:srgbClr val="C00000"/>
                </a:solidFill>
              </a:rPr>
              <a:t>30</a:t>
            </a:r>
            <a:r>
              <a:rPr lang="ru-RU" b="1" dirty="0" smtClean="0">
                <a:solidFill>
                  <a:srgbClr val="002060"/>
                </a:solidFill>
              </a:rPr>
              <a:t> творческих коллективов и около </a:t>
            </a:r>
            <a:r>
              <a:rPr lang="ru-RU" b="1" dirty="0" smtClean="0">
                <a:solidFill>
                  <a:srgbClr val="C00000"/>
                </a:solidFill>
              </a:rPr>
              <a:t>50</a:t>
            </a:r>
            <a:r>
              <a:rPr lang="ru-RU" b="1" dirty="0" smtClean="0">
                <a:solidFill>
                  <a:srgbClr val="002060"/>
                </a:solidFill>
              </a:rPr>
              <a:t> мастеров прикладного творчества.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endParaRPr lang="ru-RU" dirty="0" smtClean="0">
              <a:solidFill>
                <a:srgbClr val="C00000"/>
              </a:solidFill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    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99076"/>
            <a:ext cx="876674" cy="1132048"/>
          </a:xfrm>
          <a:prstGeom prst="rect">
            <a:avLst/>
          </a:prstGeom>
        </p:spPr>
      </p:pic>
      <p:pic>
        <p:nvPicPr>
          <p:cNvPr id="125958" name="Picture 6" descr="\\Consult\информационный отдел\чага-байрам 2019\DSC_0114.JPG"/>
          <p:cNvPicPr>
            <a:picLocks noChangeAspect="1" noChangeArrowheads="1"/>
          </p:cNvPicPr>
          <p:nvPr/>
        </p:nvPicPr>
        <p:blipFill>
          <a:blip r:embed="rId5" cstate="print"/>
          <a:srcRect t="21804"/>
          <a:stretch>
            <a:fillRect/>
          </a:stretch>
        </p:blipFill>
        <p:spPr bwMode="auto">
          <a:xfrm>
            <a:off x="0" y="4653136"/>
            <a:ext cx="4229500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5959" name="Picture 7" descr="\\Consult\информационный отдел\УСОЛЬЦЕВА\презентация\DSC_1313.JPG"/>
          <p:cNvPicPr>
            <a:picLocks noChangeAspect="1" noChangeArrowheads="1"/>
          </p:cNvPicPr>
          <p:nvPr/>
        </p:nvPicPr>
        <p:blipFill>
          <a:blip r:embed="rId6" cstate="print"/>
          <a:srcRect l="9450" b="10226"/>
          <a:stretch>
            <a:fillRect/>
          </a:stretch>
        </p:blipFill>
        <p:spPr bwMode="auto">
          <a:xfrm>
            <a:off x="4348504" y="3688413"/>
            <a:ext cx="4795496" cy="3169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4B670-BFB2-49DB-836F-DC9885BCB4A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649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\\Consult\информационный отдел\УСОЛЬЦЕВА\мастер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67578"/>
            <a:ext cx="4788024" cy="3190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5955" name="Picture 3" descr="\\Consult\информационный отдел\чага-байрам 2019\DSC_05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0579" y="3861048"/>
            <a:ext cx="4423421" cy="2948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7740352" cy="512678"/>
          </a:xfrm>
          <a:gradFill flip="none" rotWithShape="1">
            <a:gsLst>
              <a:gs pos="0">
                <a:srgbClr val="9CD7F6"/>
              </a:gs>
              <a:gs pos="50000">
                <a:srgbClr val="CAEDF9"/>
              </a:gs>
              <a:gs pos="100000">
                <a:srgbClr val="F6FBFC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3200" b="1" dirty="0">
                <a:ln w="6350">
                  <a:solidFill>
                    <a:schemeClr val="bg1"/>
                  </a:solidFill>
                </a:ln>
                <a:solidFill>
                  <a:srgbClr val="0F62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 </a:t>
            </a:r>
            <a:r>
              <a:rPr lang="ru-RU" sz="3200" b="1" dirty="0" smtClean="0">
                <a:ln w="6350">
                  <a:solidFill>
                    <a:schemeClr val="bg1"/>
                  </a:solidFill>
                </a:ln>
                <a:solidFill>
                  <a:srgbClr val="0F62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«Город Горно-Алтайск»</a:t>
            </a:r>
            <a:endParaRPr lang="ru-RU" sz="3200" b="1" dirty="0">
              <a:ln w="6350">
                <a:solidFill>
                  <a:schemeClr val="bg1"/>
                </a:solidFill>
              </a:ln>
              <a:solidFill>
                <a:srgbClr val="0F62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75656" y="620688"/>
            <a:ext cx="7416824" cy="2880320"/>
          </a:xfrm>
          <a:prstGeom prst="roundRect">
            <a:avLst>
              <a:gd name="adj" fmla="val 225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    Традиционные обряды, национальная кухня, выступление творческих коллективов, выставки народных мастеров, национальные игры и состязания с привлечением горожан и гостей города составляют основу народных праздников.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    </a:t>
            </a:r>
            <a:r>
              <a:rPr lang="ru-RU" b="1" dirty="0" err="1" smtClean="0">
                <a:solidFill>
                  <a:srgbClr val="002060"/>
                </a:solidFill>
              </a:rPr>
              <a:t>Соорганизаторами</a:t>
            </a:r>
            <a:r>
              <a:rPr lang="ru-RU" b="1" dirty="0" smtClean="0">
                <a:solidFill>
                  <a:srgbClr val="002060"/>
                </a:solidFill>
              </a:rPr>
              <a:t> выставок, игровых площадок, презентаций блюд национальной кухни выступают </a:t>
            </a:r>
            <a:r>
              <a:rPr lang="ru-RU" b="1" dirty="0" smtClean="0">
                <a:solidFill>
                  <a:srgbClr val="C00000"/>
                </a:solidFill>
              </a:rPr>
              <a:t>национально-культурные общественные объединения и национальные общины, а также общественно-активные горожане.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99076"/>
            <a:ext cx="876674" cy="1132048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4B670-BFB2-49DB-836F-DC9885BCB4A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649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7740352" cy="512678"/>
          </a:xfrm>
          <a:gradFill flip="none" rotWithShape="1">
            <a:gsLst>
              <a:gs pos="0">
                <a:srgbClr val="9CD7F6"/>
              </a:gs>
              <a:gs pos="50000">
                <a:srgbClr val="CAEDF9"/>
              </a:gs>
              <a:gs pos="100000">
                <a:srgbClr val="F6FBFC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3200" b="1" dirty="0">
                <a:ln w="6350">
                  <a:solidFill>
                    <a:schemeClr val="bg1"/>
                  </a:solidFill>
                </a:ln>
                <a:solidFill>
                  <a:srgbClr val="0F62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 </a:t>
            </a:r>
            <a:r>
              <a:rPr lang="ru-RU" sz="3200" b="1" dirty="0" smtClean="0">
                <a:ln w="6350">
                  <a:solidFill>
                    <a:schemeClr val="bg1"/>
                  </a:solidFill>
                </a:ln>
                <a:solidFill>
                  <a:srgbClr val="0F62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«Город Горно-Алтайск»</a:t>
            </a:r>
            <a:endParaRPr lang="ru-RU" sz="3200" b="1" dirty="0">
              <a:ln w="6350">
                <a:solidFill>
                  <a:schemeClr val="bg1"/>
                </a:solidFill>
              </a:ln>
              <a:solidFill>
                <a:srgbClr val="0F62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547664" y="620688"/>
            <a:ext cx="7344816" cy="3528392"/>
          </a:xfrm>
          <a:prstGeom prst="roundRect">
            <a:avLst>
              <a:gd name="adj" fmla="val 225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Традиционно в День города проводится </a:t>
            </a:r>
            <a:r>
              <a:rPr lang="ru-RU" sz="2000" b="1" dirty="0" smtClean="0">
                <a:solidFill>
                  <a:srgbClr val="C00000"/>
                </a:solidFill>
              </a:rPr>
              <a:t>выставка-ярмарка национальных культур «Горно-Алтайск – наш общий дом», </a:t>
            </a:r>
            <a:r>
              <a:rPr lang="ru-RU" b="1" dirty="0" smtClean="0">
                <a:solidFill>
                  <a:srgbClr val="002060"/>
                </a:solidFill>
              </a:rPr>
              <a:t>состоящая из  национальных площадок, на которых демонстрируют национальные костюмы, изделия прикладного творчества, блюда национальной кухни и выступления творческих коллективов. 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Проводятся мастер-классы и состязания по национальным играм. Интерес горожан к выставке с каждым годом только возрастает. Так, в 2018 году </a:t>
            </a:r>
            <a:r>
              <a:rPr lang="ru-RU" sz="2400" b="1" dirty="0" smtClean="0">
                <a:solidFill>
                  <a:srgbClr val="C00000"/>
                </a:solidFill>
              </a:rPr>
              <a:t>37 </a:t>
            </a:r>
            <a:r>
              <a:rPr lang="ru-RU" b="1" dirty="0" smtClean="0">
                <a:solidFill>
                  <a:srgbClr val="002060"/>
                </a:solidFill>
              </a:rPr>
              <a:t>организаций и учреждений  приняли участие в  подготовке и проведении </a:t>
            </a:r>
            <a:r>
              <a:rPr lang="ru-RU" sz="2400" b="1" dirty="0" smtClean="0">
                <a:solidFill>
                  <a:srgbClr val="C00000"/>
                </a:solidFill>
              </a:rPr>
              <a:t>10</a:t>
            </a:r>
            <a:r>
              <a:rPr lang="ru-RU" b="1" dirty="0" smtClean="0">
                <a:solidFill>
                  <a:srgbClr val="002060"/>
                </a:solidFill>
              </a:rPr>
              <a:t> площадок. Выставку посетили </a:t>
            </a:r>
            <a:r>
              <a:rPr lang="ru-RU" sz="2000" b="1" dirty="0" smtClean="0">
                <a:solidFill>
                  <a:srgbClr val="C00000"/>
                </a:solidFill>
              </a:rPr>
              <a:t>более 4000 человек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102337"/>
                </a:solidFill>
              </a:rPr>
              <a:t> </a:t>
            </a:r>
            <a:endParaRPr lang="ru-RU" dirty="0">
              <a:solidFill>
                <a:srgbClr val="102337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99076"/>
            <a:ext cx="876674" cy="1132048"/>
          </a:xfrm>
          <a:prstGeom prst="rect">
            <a:avLst/>
          </a:prstGeom>
        </p:spPr>
      </p:pic>
      <p:pic>
        <p:nvPicPr>
          <p:cNvPr id="128005" name="Picture 5" descr="\\Consult\информационный отдел\выставка нац культур\IMG_08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4188" y="4725144"/>
            <a:ext cx="2879812" cy="1919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8007" name="Picture 7" descr="\\Consult\информационный отдел\ФОТОАЛЬБОМ\фото на баннер\IMG_17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70040"/>
            <a:ext cx="4031940" cy="2687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\\Consult\информационный отдел\выставка нац культур\IMG_0822.JPG"/>
          <p:cNvPicPr>
            <a:picLocks noChangeAspect="1" noChangeArrowheads="1"/>
          </p:cNvPicPr>
          <p:nvPr/>
        </p:nvPicPr>
        <p:blipFill>
          <a:blip r:embed="rId6" cstate="print"/>
          <a:srcRect l="38601"/>
          <a:stretch>
            <a:fillRect/>
          </a:stretch>
        </p:blipFill>
        <p:spPr bwMode="auto">
          <a:xfrm>
            <a:off x="3851920" y="4293096"/>
            <a:ext cx="2362228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4B670-BFB2-49DB-836F-DC9885BCB4A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649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7740352" cy="512678"/>
          </a:xfrm>
          <a:gradFill flip="none" rotWithShape="1">
            <a:gsLst>
              <a:gs pos="0">
                <a:srgbClr val="9CD7F6"/>
              </a:gs>
              <a:gs pos="50000">
                <a:srgbClr val="CAEDF9"/>
              </a:gs>
              <a:gs pos="100000">
                <a:srgbClr val="F6FBFC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3200" b="1" dirty="0">
                <a:ln w="6350">
                  <a:solidFill>
                    <a:schemeClr val="bg1"/>
                  </a:solidFill>
                </a:ln>
                <a:solidFill>
                  <a:srgbClr val="0F62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 </a:t>
            </a:r>
            <a:r>
              <a:rPr lang="ru-RU" sz="3200" b="1" dirty="0" smtClean="0">
                <a:ln w="6350">
                  <a:solidFill>
                    <a:schemeClr val="bg1"/>
                  </a:solidFill>
                </a:ln>
                <a:solidFill>
                  <a:srgbClr val="0F62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«Город Горно-Алтайск»</a:t>
            </a:r>
            <a:endParaRPr lang="ru-RU" sz="3200" b="1" dirty="0">
              <a:ln w="6350">
                <a:solidFill>
                  <a:schemeClr val="bg1"/>
                </a:solidFill>
              </a:ln>
              <a:solidFill>
                <a:srgbClr val="0F62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03648" y="548680"/>
            <a:ext cx="7560840" cy="2448272"/>
          </a:xfrm>
          <a:prstGeom prst="roundRect">
            <a:avLst>
              <a:gd name="adj" fmla="val 225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Ежегодно Администрация города оказывает поддержку общественных инициатив, направленных на укрепление межнационального мира и согласия, сохранение и пропаганду культур народов России на территории муниципального образования:</a:t>
            </a:r>
            <a:endParaRPr lang="ru-RU" sz="1600" dirty="0" smtClean="0">
              <a:solidFill>
                <a:srgbClr val="002060"/>
              </a:solidFill>
            </a:endParaRPr>
          </a:p>
          <a:p>
            <a:pPr lvl="0" algn="just"/>
            <a:r>
              <a:rPr lang="ru-RU" sz="1600" b="1" dirty="0" smtClean="0">
                <a:solidFill>
                  <a:srgbClr val="002060"/>
                </a:solidFill>
              </a:rPr>
              <a:t>на базе муниципального помещения Центра детского творчества на протяжении 2-х лет Союзом армян России по Республике Алтай организована Воскресная школа  по изучению родного языка;</a:t>
            </a:r>
            <a:endParaRPr lang="ru-RU" sz="1600" dirty="0" smtClean="0">
              <a:solidFill>
                <a:srgbClr val="002060"/>
              </a:solidFill>
            </a:endParaRPr>
          </a:p>
          <a:p>
            <a:pPr lvl="0"/>
            <a:r>
              <a:rPr lang="ru-RU" b="1" dirty="0" smtClean="0">
                <a:solidFill>
                  <a:srgbClr val="102337"/>
                </a:solidFill>
              </a:rPr>
              <a:t> </a:t>
            </a:r>
            <a:endParaRPr lang="ru-RU" dirty="0">
              <a:solidFill>
                <a:srgbClr val="102337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99076"/>
            <a:ext cx="876674" cy="1132048"/>
          </a:xfrm>
          <a:prstGeom prst="rect">
            <a:avLst/>
          </a:prstGeom>
        </p:spPr>
      </p:pic>
      <p:pic>
        <p:nvPicPr>
          <p:cNvPr id="130050" name="Picture 2" descr="\\Consult\информационный отдел\выставка нац культур\IMG_1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3140968"/>
            <a:ext cx="5220072" cy="3480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4B670-BFB2-49DB-836F-DC9885BCB4A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649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https://pp.userapi.com/c840234/v840234352/3c94b/H6xvRhZ_yhg.jpg"/>
          <p:cNvPicPr>
            <a:picLocks noChangeAspect="1" noChangeArrowheads="1"/>
          </p:cNvPicPr>
          <p:nvPr/>
        </p:nvPicPr>
        <p:blipFill>
          <a:blip r:embed="rId3" cstate="print"/>
          <a:srcRect t="17979"/>
          <a:stretch>
            <a:fillRect/>
          </a:stretch>
        </p:blipFill>
        <p:spPr bwMode="auto">
          <a:xfrm>
            <a:off x="0" y="3573016"/>
            <a:ext cx="2666334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708920"/>
            <a:ext cx="7740352" cy="512678"/>
          </a:xfrm>
          <a:gradFill flip="none" rotWithShape="1">
            <a:gsLst>
              <a:gs pos="0">
                <a:srgbClr val="9CD7F6"/>
              </a:gs>
              <a:gs pos="50000">
                <a:srgbClr val="CAEDF9"/>
              </a:gs>
              <a:gs pos="100000">
                <a:srgbClr val="F6FBFC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3200" b="1" dirty="0">
                <a:ln w="6350">
                  <a:solidFill>
                    <a:schemeClr val="bg1"/>
                  </a:solidFill>
                </a:ln>
                <a:solidFill>
                  <a:srgbClr val="0F62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 </a:t>
            </a:r>
            <a:r>
              <a:rPr lang="ru-RU" sz="3200" b="1" dirty="0" smtClean="0">
                <a:ln w="6350">
                  <a:solidFill>
                    <a:schemeClr val="bg1"/>
                  </a:solidFill>
                </a:ln>
                <a:solidFill>
                  <a:srgbClr val="0F62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«Город Горно-Алтайск»</a:t>
            </a:r>
            <a:endParaRPr lang="ru-RU" sz="3200" b="1" dirty="0">
              <a:ln w="6350">
                <a:solidFill>
                  <a:schemeClr val="bg1"/>
                </a:solidFill>
              </a:ln>
              <a:solidFill>
                <a:srgbClr val="0F62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03648" y="72008"/>
            <a:ext cx="7704856" cy="4005064"/>
          </a:xfrm>
          <a:prstGeom prst="roundRect">
            <a:avLst>
              <a:gd name="adj" fmla="val 225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500" b="1" dirty="0" smtClean="0">
                <a:solidFill>
                  <a:srgbClr val="002060"/>
                </a:solidFill>
              </a:rPr>
              <a:t>    </a:t>
            </a:r>
          </a:p>
          <a:p>
            <a:pPr algn="just"/>
            <a:endParaRPr lang="ru-RU" sz="1500" b="1" dirty="0" smtClean="0">
              <a:solidFill>
                <a:srgbClr val="002060"/>
              </a:solidFill>
            </a:endParaRPr>
          </a:p>
          <a:p>
            <a:pPr algn="just"/>
            <a:r>
              <a:rPr lang="ru-RU" sz="1500" b="1" dirty="0" smtClean="0">
                <a:solidFill>
                  <a:srgbClr val="002060"/>
                </a:solidFill>
              </a:rPr>
              <a:t> В рамках ежегодного </a:t>
            </a:r>
            <a:r>
              <a:rPr lang="ru-RU" sz="1500" b="1" dirty="0" smtClean="0">
                <a:solidFill>
                  <a:srgbClr val="C00000"/>
                </a:solidFill>
              </a:rPr>
              <a:t>муниципального конкурса субсидий для НКО </a:t>
            </a:r>
            <a:r>
              <a:rPr lang="ru-RU" sz="1500" b="1" dirty="0" smtClean="0">
                <a:solidFill>
                  <a:srgbClr val="002060"/>
                </a:solidFill>
              </a:rPr>
              <a:t>выделяются финансовые средства из муниципального бюджета </a:t>
            </a:r>
            <a:r>
              <a:rPr lang="ru-RU" sz="1500" b="1" dirty="0" smtClean="0">
                <a:solidFill>
                  <a:srgbClr val="C00000"/>
                </a:solidFill>
              </a:rPr>
              <a:t>на реализацию социально значимых проектов, </a:t>
            </a:r>
            <a:r>
              <a:rPr lang="ru-RU" sz="1500" b="1" dirty="0" smtClean="0">
                <a:solidFill>
                  <a:srgbClr val="002060"/>
                </a:solidFill>
              </a:rPr>
              <a:t>направленных на укрепление межнационального и межконфессионального согласия, возрождение духовных, культурных и нравственных традиций:</a:t>
            </a:r>
            <a:endParaRPr lang="ru-RU" sz="1500" dirty="0" smtClean="0">
              <a:solidFill>
                <a:srgbClr val="002060"/>
              </a:solidFill>
            </a:endParaRPr>
          </a:p>
          <a:p>
            <a:pPr algn="just"/>
            <a:r>
              <a:rPr lang="ru-RU" sz="1500" b="1" dirty="0" smtClean="0">
                <a:solidFill>
                  <a:srgbClr val="C00000"/>
                </a:solidFill>
              </a:rPr>
              <a:t>- 2017 год </a:t>
            </a:r>
            <a:r>
              <a:rPr lang="ru-RU" sz="1500" b="1" dirty="0" smtClean="0">
                <a:solidFill>
                  <a:srgbClr val="002060"/>
                </a:solidFill>
              </a:rPr>
              <a:t>-  проведен Молодежный Межкультурный Фестиваль (проект «Алтайское Зимовье», Профсоюзная организация студентов                             и аспирантов Горно-Алтайского государственного университета, размер поддержки 50 тыс.руб.);</a:t>
            </a:r>
            <a:endParaRPr lang="ru-RU" sz="1500" dirty="0" smtClean="0">
              <a:solidFill>
                <a:srgbClr val="002060"/>
              </a:solidFill>
            </a:endParaRPr>
          </a:p>
          <a:p>
            <a:pPr algn="just"/>
            <a:r>
              <a:rPr lang="ru-RU" sz="1500" b="1" dirty="0" smtClean="0">
                <a:solidFill>
                  <a:srgbClr val="C00000"/>
                </a:solidFill>
              </a:rPr>
              <a:t>- 2018 год </a:t>
            </a:r>
            <a:r>
              <a:rPr lang="ru-RU" sz="1500" b="1" dirty="0" smtClean="0">
                <a:solidFill>
                  <a:srgbClr val="002060"/>
                </a:solidFill>
              </a:rPr>
              <a:t>- разработана и адаптирована новая экскурсия по городу (проект «Путешествие в </a:t>
            </a:r>
            <a:r>
              <a:rPr lang="ru-RU" sz="1500" b="1" dirty="0" err="1" smtClean="0">
                <a:solidFill>
                  <a:srgbClr val="002060"/>
                </a:solidFill>
              </a:rPr>
              <a:t>Улалу</a:t>
            </a:r>
            <a:r>
              <a:rPr lang="ru-RU" sz="1500" b="1" dirty="0" smtClean="0">
                <a:solidFill>
                  <a:srgbClr val="002060"/>
                </a:solidFill>
              </a:rPr>
              <a:t>», РОО «Развитие духовного наследия народов Республики Алтай «</a:t>
            </a:r>
            <a:r>
              <a:rPr lang="ru-RU" sz="1500" b="1" dirty="0" err="1" smtClean="0">
                <a:solidFill>
                  <a:srgbClr val="002060"/>
                </a:solidFill>
              </a:rPr>
              <a:t>Билик</a:t>
            </a:r>
            <a:r>
              <a:rPr lang="ru-RU" sz="1500" b="1" dirty="0" smtClean="0">
                <a:solidFill>
                  <a:srgbClr val="002060"/>
                </a:solidFill>
              </a:rPr>
              <a:t>» («Знание»),</a:t>
            </a:r>
            <a:r>
              <a:rPr lang="ru-RU" sz="1500" b="1" dirty="0" smtClean="0"/>
              <a:t> </a:t>
            </a:r>
            <a:r>
              <a:rPr lang="ru-RU" sz="1500" b="1" dirty="0" smtClean="0">
                <a:solidFill>
                  <a:srgbClr val="002060"/>
                </a:solidFill>
              </a:rPr>
              <a:t>размер поддержки 50 тыс.руб.);</a:t>
            </a:r>
            <a:endParaRPr lang="ru-RU" sz="1500" dirty="0" smtClean="0">
              <a:solidFill>
                <a:srgbClr val="002060"/>
              </a:solidFill>
            </a:endParaRPr>
          </a:p>
          <a:p>
            <a:pPr algn="just"/>
            <a:r>
              <a:rPr lang="ru-RU" sz="1500" b="1" dirty="0" smtClean="0">
                <a:solidFill>
                  <a:srgbClr val="002060"/>
                </a:solidFill>
              </a:rPr>
              <a:t>- </a:t>
            </a:r>
            <a:r>
              <a:rPr lang="ru-RU" sz="1500" b="1" dirty="0" smtClean="0">
                <a:solidFill>
                  <a:srgbClr val="C00000"/>
                </a:solidFill>
              </a:rPr>
              <a:t>в текущем году </a:t>
            </a:r>
            <a:r>
              <a:rPr lang="ru-RU" sz="1500" b="1" dirty="0" smtClean="0">
                <a:solidFill>
                  <a:srgbClr val="002060"/>
                </a:solidFill>
              </a:rPr>
              <a:t>- завершается строительство духовно-просветительского центра (проект «С открытым сердцем, с добрым словом» АНКО «Алтайский зодчий»,</a:t>
            </a:r>
            <a:r>
              <a:rPr lang="ru-RU" sz="1500" b="1" dirty="0" smtClean="0"/>
              <a:t> </a:t>
            </a:r>
            <a:r>
              <a:rPr lang="ru-RU" sz="1500" b="1" dirty="0" smtClean="0">
                <a:solidFill>
                  <a:srgbClr val="002060"/>
                </a:solidFill>
              </a:rPr>
              <a:t>размер поддержки -  2,5 млн. руб.),</a:t>
            </a:r>
            <a:r>
              <a:rPr lang="ru-RU" sz="1500" b="1" dirty="0" smtClean="0"/>
              <a:t> </a:t>
            </a:r>
            <a:r>
              <a:rPr lang="ru-RU" sz="1500" b="1" dirty="0" smtClean="0">
                <a:solidFill>
                  <a:srgbClr val="002060"/>
                </a:solidFill>
              </a:rPr>
              <a:t>разрабатывается проект </a:t>
            </a:r>
            <a:r>
              <a:rPr lang="ru-RU" sz="1500" b="1" dirty="0" smtClean="0">
                <a:solidFill>
                  <a:srgbClr val="C00000"/>
                </a:solidFill>
              </a:rPr>
              <a:t>«</a:t>
            </a:r>
            <a:r>
              <a:rPr lang="ru-RU" sz="1500" b="1" dirty="0" err="1" smtClean="0">
                <a:solidFill>
                  <a:srgbClr val="C00000"/>
                </a:solidFill>
              </a:rPr>
              <a:t>Этнодеревня</a:t>
            </a:r>
            <a:r>
              <a:rPr lang="ru-RU" sz="1500" b="1" dirty="0" smtClean="0">
                <a:solidFill>
                  <a:srgbClr val="C00000"/>
                </a:solidFill>
              </a:rPr>
              <a:t>» </a:t>
            </a:r>
            <a:r>
              <a:rPr lang="ru-RU" sz="1500" b="1" dirty="0" smtClean="0">
                <a:solidFill>
                  <a:srgbClr val="002060"/>
                </a:solidFill>
              </a:rPr>
              <a:t>рабочей группой НКО.</a:t>
            </a:r>
            <a:endParaRPr lang="ru-RU" sz="1500" dirty="0" smtClean="0">
              <a:solidFill>
                <a:srgbClr val="002060"/>
              </a:solidFill>
            </a:endParaRP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endParaRPr lang="ru-RU" sz="1600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102337"/>
                </a:solidFill>
              </a:rPr>
              <a:t> </a:t>
            </a:r>
            <a:endParaRPr lang="ru-RU" dirty="0">
              <a:solidFill>
                <a:srgbClr val="102337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99076"/>
            <a:ext cx="876674" cy="1132048"/>
          </a:xfrm>
          <a:prstGeom prst="rect">
            <a:avLst/>
          </a:prstGeom>
        </p:spPr>
      </p:pic>
      <p:pic>
        <p:nvPicPr>
          <p:cNvPr id="135171" name="Picture 3"/>
          <p:cNvPicPr>
            <a:picLocks noChangeAspect="1" noChangeArrowheads="1"/>
          </p:cNvPicPr>
          <p:nvPr/>
        </p:nvPicPr>
        <p:blipFill>
          <a:blip r:embed="rId5" cstate="print"/>
          <a:srcRect l="21456" t="8834" r="12001" b="9967"/>
          <a:stretch>
            <a:fillRect/>
          </a:stretch>
        </p:blipFill>
        <p:spPr bwMode="auto">
          <a:xfrm>
            <a:off x="5724128" y="4351158"/>
            <a:ext cx="3312368" cy="2273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5172" name="Picture 4" descr="\\Consult\информационный отдел\НКО\КОНКУРС ДЛЯ НКО\Субсидии для НКО\Конкурс субсидий для НКО_2018\Баграшева фото с экскурсии\IMG_4466.JPG"/>
          <p:cNvPicPr>
            <a:picLocks noChangeAspect="1" noChangeArrowheads="1"/>
          </p:cNvPicPr>
          <p:nvPr/>
        </p:nvPicPr>
        <p:blipFill>
          <a:blip r:embed="rId6" cstate="print"/>
          <a:srcRect l="17618"/>
          <a:stretch>
            <a:fillRect/>
          </a:stretch>
        </p:blipFill>
        <p:spPr bwMode="auto">
          <a:xfrm>
            <a:off x="2483768" y="4132884"/>
            <a:ext cx="3312368" cy="2680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4B670-BFB2-49DB-836F-DC9885BCB4A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649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\\Consult\информационный отдел\УСОЛЬЦЕВА\презентация\963fb79b-2557-40c9-82f0-66a4f2dbd2d9.jpg"/>
          <p:cNvPicPr>
            <a:picLocks noChangeAspect="1" noChangeArrowheads="1"/>
          </p:cNvPicPr>
          <p:nvPr/>
        </p:nvPicPr>
        <p:blipFill>
          <a:blip r:embed="rId3" cstate="print"/>
          <a:srcRect l="3125" t="12594" r="3125" b="34250"/>
          <a:stretch>
            <a:fillRect/>
          </a:stretch>
        </p:blipFill>
        <p:spPr bwMode="auto">
          <a:xfrm>
            <a:off x="-1" y="4267506"/>
            <a:ext cx="6156177" cy="2617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61" name="Picture 1" descr="\\Consult\информационный отдел\ФОТОАЛЬБОМ\фото по разделам\8 Культурный,духовный\IMG_5434.JPG"/>
          <p:cNvPicPr>
            <a:picLocks noChangeAspect="1" noChangeArrowheads="1"/>
          </p:cNvPicPr>
          <p:nvPr/>
        </p:nvPicPr>
        <p:blipFill>
          <a:blip r:embed="rId4" cstate="print"/>
          <a:srcRect l="16307" r="18466"/>
          <a:stretch>
            <a:fillRect/>
          </a:stretch>
        </p:blipFill>
        <p:spPr bwMode="auto">
          <a:xfrm>
            <a:off x="5940152" y="3583457"/>
            <a:ext cx="3203848" cy="3274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-27384"/>
            <a:ext cx="7740352" cy="512678"/>
          </a:xfrm>
          <a:gradFill flip="none" rotWithShape="1">
            <a:gsLst>
              <a:gs pos="0">
                <a:srgbClr val="9CD7F6"/>
              </a:gs>
              <a:gs pos="50000">
                <a:srgbClr val="CAEDF9"/>
              </a:gs>
              <a:gs pos="100000">
                <a:srgbClr val="F6FBFC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3200" b="1" dirty="0">
                <a:ln w="6350">
                  <a:solidFill>
                    <a:schemeClr val="bg1"/>
                  </a:solidFill>
                </a:ln>
                <a:solidFill>
                  <a:srgbClr val="0F62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 </a:t>
            </a:r>
            <a:r>
              <a:rPr lang="ru-RU" sz="3200" b="1" dirty="0" smtClean="0">
                <a:ln w="6350">
                  <a:solidFill>
                    <a:schemeClr val="bg1"/>
                  </a:solidFill>
                </a:ln>
                <a:solidFill>
                  <a:srgbClr val="0F62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«Город Горно-Алтайск»</a:t>
            </a:r>
            <a:endParaRPr lang="ru-RU" sz="3200" b="1" dirty="0">
              <a:ln w="6350">
                <a:solidFill>
                  <a:schemeClr val="bg1"/>
                </a:solidFill>
              </a:ln>
              <a:solidFill>
                <a:srgbClr val="0F62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03648" y="476672"/>
            <a:ext cx="7488832" cy="4464496"/>
          </a:xfrm>
          <a:prstGeom prst="roundRect">
            <a:avLst>
              <a:gd name="adj" fmla="val 225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 smtClean="0">
              <a:solidFill>
                <a:srgbClr val="002060"/>
              </a:solidFill>
            </a:endParaRPr>
          </a:p>
          <a:p>
            <a:pPr algn="just"/>
            <a:endParaRPr lang="ru-RU" b="1" dirty="0" smtClean="0">
              <a:solidFill>
                <a:srgbClr val="002060"/>
              </a:solidFill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      Администрация города тесно сотрудничает с православными приходами Горно-Алтайска, с религиозными организациями мусульман и буддистов, оказывая содействие в проведении престольных праздников, юбилейных дат, Крестных ходов. </a:t>
            </a:r>
            <a:endParaRPr lang="ru-RU" dirty="0" smtClean="0">
              <a:solidFill>
                <a:srgbClr val="002060"/>
              </a:solidFill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     Во время проведения крупных мероприятий Администрация города содействует в подготовке мест проведения, регулирует транспортные потоки, организует торговлю, уборку мусора, способствует обеспечению порядка, оказывает информационную и консультативную помощь организаторам.</a:t>
            </a:r>
            <a:endParaRPr lang="ru-RU" dirty="0" smtClean="0">
              <a:solidFill>
                <a:srgbClr val="002060"/>
              </a:solidFill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Совместно с </a:t>
            </a:r>
            <a:r>
              <a:rPr lang="ru-RU" b="1" dirty="0" err="1" smtClean="0">
                <a:solidFill>
                  <a:srgbClr val="002060"/>
                </a:solidFill>
              </a:rPr>
              <a:t>Горноалтайской</a:t>
            </a:r>
            <a:r>
              <a:rPr lang="ru-RU" b="1" dirty="0" smtClean="0">
                <a:solidFill>
                  <a:srgbClr val="002060"/>
                </a:solidFill>
              </a:rPr>
              <a:t> епархией РПЦ МП ежегодно отмечается День славянской письменности и культуры, в рамках которого проводится крестный ход, молебен и выступление Государственного оркестра Республики Алтай на центральной площади города. </a:t>
            </a:r>
            <a:endParaRPr lang="ru-RU" dirty="0" smtClean="0">
              <a:solidFill>
                <a:srgbClr val="002060"/>
              </a:solidFill>
            </a:endParaRPr>
          </a:p>
          <a:p>
            <a:pPr lvl="0"/>
            <a:r>
              <a:rPr lang="ru-RU" dirty="0" smtClean="0">
                <a:solidFill>
                  <a:srgbClr val="102337"/>
                </a:solidFill>
              </a:rPr>
              <a:t> </a:t>
            </a:r>
          </a:p>
          <a:p>
            <a:pPr lvl="0"/>
            <a:r>
              <a:rPr lang="ru-RU" dirty="0" smtClean="0">
                <a:solidFill>
                  <a:srgbClr val="102337"/>
                </a:solidFill>
              </a:rPr>
              <a:t> </a:t>
            </a:r>
            <a:endParaRPr lang="ru-RU" dirty="0">
              <a:solidFill>
                <a:srgbClr val="102337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99076"/>
            <a:ext cx="876674" cy="1132048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4B670-BFB2-49DB-836F-DC9885BCB4A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649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7740352" cy="512678"/>
          </a:xfrm>
          <a:gradFill flip="none" rotWithShape="1">
            <a:gsLst>
              <a:gs pos="0">
                <a:srgbClr val="9CD7F6"/>
              </a:gs>
              <a:gs pos="50000">
                <a:srgbClr val="CAEDF9"/>
              </a:gs>
              <a:gs pos="100000">
                <a:srgbClr val="F6FBFC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3200" b="1" dirty="0">
                <a:ln w="6350">
                  <a:solidFill>
                    <a:schemeClr val="bg1"/>
                  </a:solidFill>
                </a:ln>
                <a:solidFill>
                  <a:srgbClr val="0F62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 </a:t>
            </a:r>
            <a:r>
              <a:rPr lang="ru-RU" sz="3200" b="1" dirty="0" smtClean="0">
                <a:ln w="6350">
                  <a:solidFill>
                    <a:schemeClr val="bg1"/>
                  </a:solidFill>
                </a:ln>
                <a:solidFill>
                  <a:srgbClr val="0F62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«Город Горно-Алтайск»</a:t>
            </a:r>
            <a:endParaRPr lang="ru-RU" sz="3200" b="1" dirty="0">
              <a:ln w="6350">
                <a:solidFill>
                  <a:schemeClr val="bg1"/>
                </a:solidFill>
              </a:ln>
              <a:solidFill>
                <a:srgbClr val="0F62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476672"/>
            <a:ext cx="8856984" cy="4176464"/>
          </a:xfrm>
          <a:prstGeom prst="roundRect">
            <a:avLst>
              <a:gd name="adj" fmla="val 225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   </a:t>
            </a:r>
          </a:p>
          <a:p>
            <a:pPr algn="just"/>
            <a:endParaRPr lang="ru-RU" b="1" dirty="0" smtClean="0">
              <a:solidFill>
                <a:srgbClr val="002060"/>
              </a:solidFill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      Осуществляется работа с населением по гармонизации межнациональных и межконфессиональных отношений и через средства массовой информации. 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     В </a:t>
            </a:r>
            <a:r>
              <a:rPr lang="ru-RU" b="1" dirty="0" smtClean="0">
                <a:solidFill>
                  <a:srgbClr val="C00000"/>
                </a:solidFill>
              </a:rPr>
              <a:t>муниципальной газете «Вестник Горно-Алтайска»:</a:t>
            </a:r>
            <a:endParaRPr lang="ru-RU" dirty="0" smtClean="0">
              <a:solidFill>
                <a:srgbClr val="C00000"/>
              </a:solidFill>
            </a:endParaRPr>
          </a:p>
          <a:p>
            <a:pPr lvl="0" algn="just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 создана рубрика, посвященная истории и культуре народов, проживающих на территории МО «Город Горно-Алтайск»;</a:t>
            </a:r>
            <a:endParaRPr lang="ru-RU" dirty="0" smtClean="0">
              <a:solidFill>
                <a:srgbClr val="002060"/>
              </a:solidFill>
            </a:endParaRPr>
          </a:p>
          <a:p>
            <a:pPr lvl="0" algn="just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 в 2018 году опубликовано более 40 материалов;</a:t>
            </a:r>
            <a:endParaRPr lang="ru-RU" dirty="0" smtClean="0">
              <a:solidFill>
                <a:srgbClr val="002060"/>
              </a:solidFill>
            </a:endParaRPr>
          </a:p>
          <a:p>
            <a:pPr lvl="0" algn="just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 на постоянной основе выходит страница на алтайском языке, посвященная истории и культуре народов Республики Алтай.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    Через </a:t>
            </a:r>
            <a:r>
              <a:rPr lang="ru-RU" b="1" dirty="0" smtClean="0">
                <a:solidFill>
                  <a:srgbClr val="C00000"/>
                </a:solidFill>
              </a:rPr>
              <a:t>официальный портал муниципального образования (</a:t>
            </a:r>
            <a:r>
              <a:rPr lang="en-US" b="1" dirty="0" err="1" smtClean="0">
                <a:solidFill>
                  <a:srgbClr val="C00000"/>
                </a:solidFill>
              </a:rPr>
              <a:t>gornoaltaysk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  <a:r>
              <a:rPr lang="en-US" b="1" dirty="0" err="1" smtClean="0">
                <a:solidFill>
                  <a:srgbClr val="C00000"/>
                </a:solidFill>
              </a:rPr>
              <a:t>ru</a:t>
            </a:r>
            <a:r>
              <a:rPr lang="ru-RU" b="1" dirty="0" smtClean="0">
                <a:solidFill>
                  <a:srgbClr val="C00000"/>
                </a:solidFill>
              </a:rPr>
              <a:t>)</a:t>
            </a:r>
            <a:r>
              <a:rPr lang="ru-RU" b="1" dirty="0" smtClean="0">
                <a:solidFill>
                  <a:srgbClr val="002060"/>
                </a:solidFill>
              </a:rPr>
              <a:t> и страницы администрации в социальных сетях (</a:t>
            </a:r>
            <a:r>
              <a:rPr lang="en-US" b="1" u="sng" dirty="0" err="1" smtClean="0">
                <a:solidFill>
                  <a:srgbClr val="002060"/>
                </a:solidFill>
                <a:hlinkClick r:id="rId3"/>
              </a:rPr>
              <a:t>vk</a:t>
            </a:r>
            <a:r>
              <a:rPr lang="ru-RU" b="1" u="sng" dirty="0" smtClean="0">
                <a:solidFill>
                  <a:srgbClr val="002060"/>
                </a:solidFill>
                <a:hlinkClick r:id="rId3"/>
              </a:rPr>
              <a:t>.</a:t>
            </a:r>
            <a:r>
              <a:rPr lang="en-US" b="1" u="sng" dirty="0" smtClean="0">
                <a:solidFill>
                  <a:srgbClr val="002060"/>
                </a:solidFill>
                <a:hlinkClick r:id="rId3"/>
              </a:rPr>
              <a:t>com</a:t>
            </a:r>
            <a:r>
              <a:rPr lang="ru-RU" b="1" u="sng" dirty="0" smtClean="0">
                <a:solidFill>
                  <a:srgbClr val="002060"/>
                </a:solidFill>
                <a:hlinkClick r:id="rId3"/>
              </a:rPr>
              <a:t>/</a:t>
            </a:r>
            <a:r>
              <a:rPr lang="en-US" b="1" u="sng" dirty="0" smtClean="0">
                <a:solidFill>
                  <a:srgbClr val="002060"/>
                </a:solidFill>
                <a:hlinkClick r:id="rId3"/>
              </a:rPr>
              <a:t>official</a:t>
            </a:r>
            <a:r>
              <a:rPr lang="ru-RU" b="1" u="sng" dirty="0" smtClean="0">
                <a:solidFill>
                  <a:srgbClr val="002060"/>
                </a:solidFill>
                <a:hlinkClick r:id="rId3"/>
              </a:rPr>
              <a:t>_</a:t>
            </a:r>
            <a:r>
              <a:rPr lang="en-US" b="1" u="sng" dirty="0" err="1" smtClean="0">
                <a:solidFill>
                  <a:srgbClr val="002060"/>
                </a:solidFill>
                <a:hlinkClick r:id="rId3"/>
              </a:rPr>
              <a:t>ga</a:t>
            </a:r>
            <a:r>
              <a:rPr lang="ru-RU" b="1" u="sng" dirty="0" smtClean="0">
                <a:solidFill>
                  <a:srgbClr val="002060"/>
                </a:solidFill>
              </a:rPr>
              <a:t>, </a:t>
            </a:r>
            <a:r>
              <a:rPr lang="ru-RU" b="1" u="sng" dirty="0" err="1" smtClean="0">
                <a:solidFill>
                  <a:srgbClr val="002060"/>
                </a:solidFill>
                <a:hlinkClick r:id="rId4"/>
              </a:rPr>
              <a:t>ok.ru</a:t>
            </a:r>
            <a:r>
              <a:rPr lang="ru-RU" b="1" u="sng" dirty="0" smtClean="0">
                <a:solidFill>
                  <a:srgbClr val="002060"/>
                </a:solidFill>
                <a:hlinkClick r:id="rId4"/>
              </a:rPr>
              <a:t>/</a:t>
            </a:r>
            <a:r>
              <a:rPr lang="ru-RU" b="1" u="sng" dirty="0" err="1" smtClean="0">
                <a:solidFill>
                  <a:srgbClr val="002060"/>
                </a:solidFill>
                <a:hlinkClick r:id="rId4"/>
              </a:rPr>
              <a:t>officialga</a:t>
            </a:r>
            <a:r>
              <a:rPr lang="ru-RU" b="1" u="sng" dirty="0" smtClean="0">
                <a:solidFill>
                  <a:srgbClr val="002060"/>
                </a:solidFill>
              </a:rPr>
              <a:t>, </a:t>
            </a:r>
            <a:r>
              <a:rPr lang="en-US" b="1" u="sng" dirty="0" smtClean="0">
                <a:solidFill>
                  <a:srgbClr val="002060"/>
                </a:solidFill>
                <a:hlinkClick r:id="rId5"/>
              </a:rPr>
              <a:t>www.facebook.com/groups/officialga/</a:t>
            </a:r>
            <a:r>
              <a:rPr lang="ru-RU" b="1" u="sng" dirty="0" smtClean="0">
                <a:solidFill>
                  <a:srgbClr val="002060"/>
                </a:solidFill>
              </a:rPr>
              <a:t>, </a:t>
            </a:r>
            <a:r>
              <a:rPr lang="en-US" b="1" u="sng" dirty="0" smtClean="0">
                <a:solidFill>
                  <a:srgbClr val="002060"/>
                </a:solidFill>
                <a:hlinkClick r:id="rId6"/>
              </a:rPr>
              <a:t>www.instagram.com/gornoaltaysk/?hl=ru</a:t>
            </a:r>
            <a:r>
              <a:rPr lang="ru-RU" b="1" dirty="0" smtClean="0">
                <a:solidFill>
                  <a:srgbClr val="002060"/>
                </a:solidFill>
              </a:rPr>
              <a:t>) горожан информируют обо всех проводимых мероприятиях.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     В 2018 году опубликовано свыше 100 материалов.</a:t>
            </a:r>
            <a:endParaRPr lang="ru-RU" dirty="0" smtClean="0">
              <a:solidFill>
                <a:srgbClr val="002060"/>
              </a:solidFill>
            </a:endParaRPr>
          </a:p>
          <a:p>
            <a:pPr lvl="0"/>
            <a:r>
              <a:rPr lang="ru-RU" dirty="0" smtClean="0">
                <a:solidFill>
                  <a:srgbClr val="102337"/>
                </a:solidFill>
              </a:rPr>
              <a:t> </a:t>
            </a:r>
          </a:p>
          <a:p>
            <a:pPr lvl="0"/>
            <a:r>
              <a:rPr lang="ru-RU" dirty="0" smtClean="0">
                <a:solidFill>
                  <a:srgbClr val="102337"/>
                </a:solidFill>
              </a:rPr>
              <a:t> </a:t>
            </a:r>
            <a:endParaRPr lang="ru-RU" dirty="0">
              <a:solidFill>
                <a:srgbClr val="102337"/>
              </a:solidFill>
            </a:endParaRPr>
          </a:p>
        </p:txBody>
      </p:sp>
      <p:pic>
        <p:nvPicPr>
          <p:cNvPr id="141313" name="Picture 1"/>
          <p:cNvPicPr>
            <a:picLocks noChangeAspect="1" noChangeArrowheads="1"/>
          </p:cNvPicPr>
          <p:nvPr/>
        </p:nvPicPr>
        <p:blipFill>
          <a:blip r:embed="rId7" cstate="print"/>
          <a:srcRect l="31694" t="10934" r="36807" b="22567"/>
          <a:stretch>
            <a:fillRect/>
          </a:stretch>
        </p:blipFill>
        <p:spPr bwMode="auto">
          <a:xfrm>
            <a:off x="7164288" y="4725144"/>
            <a:ext cx="1716501" cy="2038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8" cstate="print"/>
          <a:srcRect l="15744" t="6601" r="16926" b="6601"/>
          <a:stretch>
            <a:fillRect/>
          </a:stretch>
        </p:blipFill>
        <p:spPr bwMode="auto">
          <a:xfrm>
            <a:off x="683568" y="4797152"/>
            <a:ext cx="2664296" cy="19320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1315" name="Picture 3" descr="\\Consult\информационный отдел\УСОЛЬЦЕВА\презентация\97855b4d-2eee-490a-ba09-fd4237f7947f.jpg"/>
          <p:cNvPicPr>
            <a:picLocks noChangeAspect="1" noChangeArrowheads="1"/>
          </p:cNvPicPr>
          <p:nvPr/>
        </p:nvPicPr>
        <p:blipFill>
          <a:blip r:embed="rId9" cstate="print"/>
          <a:srcRect t="13593" b="1886"/>
          <a:stretch>
            <a:fillRect/>
          </a:stretch>
        </p:blipFill>
        <p:spPr bwMode="auto">
          <a:xfrm rot="15940962">
            <a:off x="4335273" y="4690132"/>
            <a:ext cx="1962816" cy="2211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4B670-BFB2-49DB-836F-DC9885BCB4A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649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1" descr="\\Consult\информационный отдел\ФОТОАЛЬБОМ\фото на баннер\DSC_1309_изменен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924944"/>
            <a:ext cx="5937320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7740352" cy="512678"/>
          </a:xfrm>
          <a:gradFill flip="none" rotWithShape="1">
            <a:gsLst>
              <a:gs pos="0">
                <a:srgbClr val="9CD7F6"/>
              </a:gs>
              <a:gs pos="50000">
                <a:srgbClr val="CAEDF9"/>
              </a:gs>
              <a:gs pos="100000">
                <a:srgbClr val="F6FBFC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3200" b="1" dirty="0">
                <a:ln w="6350">
                  <a:solidFill>
                    <a:schemeClr val="bg1"/>
                  </a:solidFill>
                </a:ln>
                <a:solidFill>
                  <a:srgbClr val="0F62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 </a:t>
            </a:r>
            <a:r>
              <a:rPr lang="ru-RU" sz="3200" b="1" dirty="0" smtClean="0">
                <a:ln w="6350">
                  <a:solidFill>
                    <a:schemeClr val="bg1"/>
                  </a:solidFill>
                </a:ln>
                <a:solidFill>
                  <a:srgbClr val="0F62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«Город Горно-Алтайск»</a:t>
            </a:r>
            <a:endParaRPr lang="ru-RU" sz="3200" b="1" dirty="0">
              <a:ln w="6350">
                <a:solidFill>
                  <a:schemeClr val="bg1"/>
                </a:solidFill>
              </a:ln>
              <a:solidFill>
                <a:srgbClr val="0F62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75656" y="476672"/>
            <a:ext cx="7560840" cy="2952328"/>
          </a:xfrm>
          <a:prstGeom prst="roundRect">
            <a:avLst>
              <a:gd name="adj" fmla="val 225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000" b="1" dirty="0" smtClean="0">
              <a:solidFill>
                <a:srgbClr val="002060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   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    На протяжении ряда лет на территории муниципального образования «Город Горно-Алтайск» совместная работа органов местного самоуправления с организациями и ведомствами города, Правительством Республики Алтай, при непосредственном участии институтов гражданского общества по реализации Стратегии государственной национальной политики позволяет сохранять стабильными межнациональные и межконфессиональные отношения.</a:t>
            </a:r>
            <a:endParaRPr lang="ru-RU" sz="2000" dirty="0" smtClean="0">
              <a:solidFill>
                <a:srgbClr val="002060"/>
              </a:solidFill>
            </a:endParaRPr>
          </a:p>
          <a:p>
            <a:pPr lvl="0"/>
            <a:r>
              <a:rPr lang="ru-RU" dirty="0" smtClean="0">
                <a:solidFill>
                  <a:srgbClr val="102337"/>
                </a:solidFill>
              </a:rPr>
              <a:t> </a:t>
            </a:r>
          </a:p>
          <a:p>
            <a:pPr lvl="0"/>
            <a:r>
              <a:rPr lang="ru-RU" dirty="0" smtClean="0">
                <a:solidFill>
                  <a:srgbClr val="102337"/>
                </a:solidFill>
              </a:rPr>
              <a:t> </a:t>
            </a:r>
            <a:endParaRPr lang="ru-RU" dirty="0">
              <a:solidFill>
                <a:srgbClr val="102337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99076"/>
            <a:ext cx="876674" cy="1132048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4B670-BFB2-49DB-836F-DC9885BCB4A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649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07" t="399" r="344" b="-216"/>
          <a:stretch/>
        </p:blipFill>
        <p:spPr>
          <a:xfrm>
            <a:off x="0" y="-1"/>
            <a:ext cx="9252520" cy="68853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7664" y="2924944"/>
            <a:ext cx="7022820" cy="830997"/>
          </a:xfrm>
          <a:prstGeom prst="rect">
            <a:avLst/>
          </a:prstGeom>
          <a:noFill/>
          <a:effectLst>
            <a:glow rad="1181100">
              <a:schemeClr val="accent1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  <a:effectLst>
                  <a:glow rad="469900">
                    <a:schemeClr val="bg1"/>
                  </a:glow>
                </a:effectLst>
              </a:rPr>
              <a:t>Спасибо за внимание!</a:t>
            </a:r>
            <a:endParaRPr lang="ru-RU" sz="4800" b="1" dirty="0">
              <a:solidFill>
                <a:srgbClr val="002060"/>
              </a:solidFill>
              <a:effectLst>
                <a:glow rad="469900">
                  <a:schemeClr val="bg1"/>
                </a:glo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4B670-BFB2-49DB-836F-DC9885BCB4A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9404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4B670-BFB2-49DB-836F-DC9885BCB4A4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-1" y="2502769"/>
            <a:ext cx="9144001" cy="2554545"/>
          </a:xfrm>
          <a:prstGeom prst="rect">
            <a:avLst/>
          </a:prstGeom>
          <a:solidFill>
            <a:srgbClr val="93A9CF">
              <a:alpha val="9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«Опыт реализации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государственной национальной политики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Российской Федерации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в муниципальном образовании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«Город Горно-Алтайск»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8" y="332656"/>
            <a:ext cx="1171246" cy="151242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-10633"/>
            <a:ext cx="7740352" cy="512678"/>
          </a:xfrm>
          <a:gradFill flip="none" rotWithShape="1">
            <a:gsLst>
              <a:gs pos="0">
                <a:srgbClr val="9CD7F6"/>
              </a:gs>
              <a:gs pos="50000">
                <a:srgbClr val="CAEDF9"/>
              </a:gs>
              <a:gs pos="100000">
                <a:srgbClr val="F6FBFC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3200" b="1" dirty="0">
                <a:ln w="6350">
                  <a:solidFill>
                    <a:schemeClr val="bg1"/>
                  </a:solidFill>
                </a:ln>
                <a:solidFill>
                  <a:srgbClr val="0F62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 </a:t>
            </a:r>
            <a:r>
              <a:rPr lang="ru-RU" sz="3200" b="1" dirty="0" smtClean="0">
                <a:ln w="6350">
                  <a:solidFill>
                    <a:schemeClr val="bg1"/>
                  </a:solidFill>
                </a:ln>
                <a:solidFill>
                  <a:srgbClr val="0F62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«Город Горно-Алтайск»</a:t>
            </a:r>
            <a:endParaRPr lang="ru-RU" sz="3200" b="1" dirty="0">
              <a:ln w="6350">
                <a:solidFill>
                  <a:schemeClr val="bg1"/>
                </a:solidFill>
              </a:ln>
              <a:solidFill>
                <a:srgbClr val="0F62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692697"/>
            <a:ext cx="7812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Численность населения города Горно-Алтайска –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63 214 </a:t>
            </a:r>
            <a:r>
              <a:rPr lang="ru-RU" sz="2000" b="1" dirty="0" smtClean="0"/>
              <a:t>человек (на 01.01.2018 г.)</a:t>
            </a:r>
            <a:endParaRPr lang="ru-RU" sz="1100" b="1" dirty="0" smtClean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60749686"/>
              </p:ext>
            </p:extLst>
          </p:nvPr>
        </p:nvGraphicFramePr>
        <p:xfrm>
          <a:off x="1475656" y="2564904"/>
          <a:ext cx="7524328" cy="309753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312113"/>
                <a:gridCol w="3212215"/>
              </a:tblGrid>
              <a:tr h="3125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русские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более 70,0% </a:t>
                      </a:r>
                      <a:endParaRPr lang="ru-RU" sz="24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3125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алтайцы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около 25% </a:t>
                      </a:r>
                      <a:endParaRPr lang="ru-RU" sz="2400" b="1" dirty="0"/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125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казахи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более 2 % </a:t>
                      </a:r>
                      <a:endParaRPr lang="ru-RU" sz="24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5249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другие национальности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(киргизы, азербайджанцы, армяне, белорусы, украинцы и др.)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более 3 % </a:t>
                      </a:r>
                      <a:endParaRPr lang="ru-RU" sz="2400" b="1" dirty="0"/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5534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коренные малочисленные народы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кумандинцы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челканцы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тубалары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теленгиты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и др.).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более 1000 человек </a:t>
                      </a:r>
                      <a:endParaRPr lang="ru-RU" sz="24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475656" y="1630541"/>
            <a:ext cx="7488832" cy="646331"/>
          </a:xfrm>
          <a:prstGeom prst="rect">
            <a:avLst/>
          </a:prstGeom>
          <a:solidFill>
            <a:schemeClr val="tx2">
              <a:lumMod val="60000"/>
              <a:lumOff val="40000"/>
              <a:alpha val="32000"/>
            </a:schemeClr>
          </a:solidFill>
          <a:ln w="22225">
            <a:solidFill>
              <a:srgbClr val="385D8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Национальный состав населения представлен </a:t>
            </a:r>
            <a:r>
              <a:rPr lang="ru-RU" b="1" dirty="0" smtClean="0">
                <a:solidFill>
                  <a:srgbClr val="102337"/>
                </a:solidFill>
              </a:rPr>
              <a:t>более 30-ю </a:t>
            </a:r>
            <a:r>
              <a:rPr lang="ru-RU" b="1" dirty="0" smtClean="0"/>
              <a:t>национальностями:</a:t>
            </a:r>
            <a:endParaRPr lang="ru-RU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99076"/>
            <a:ext cx="876674" cy="1132048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4B670-BFB2-49DB-836F-DC9885BCB4A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649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5" name="Picture 3" descr="\\Consult\информационный отдел\выставка нац культур\IMG_0828.JPG"/>
          <p:cNvPicPr>
            <a:picLocks noChangeAspect="1" noChangeArrowheads="1"/>
          </p:cNvPicPr>
          <p:nvPr/>
        </p:nvPicPr>
        <p:blipFill>
          <a:blip r:embed="rId3" cstate="print"/>
          <a:srcRect t="18967" b="9366"/>
          <a:stretch>
            <a:fillRect/>
          </a:stretch>
        </p:blipFill>
        <p:spPr bwMode="auto">
          <a:xfrm>
            <a:off x="2663280" y="3761656"/>
            <a:ext cx="6480720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1475656" y="548680"/>
            <a:ext cx="7488832" cy="2808312"/>
          </a:xfrm>
          <a:prstGeom prst="roundRect">
            <a:avLst>
              <a:gd name="adj" fmla="val 225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-10633"/>
            <a:ext cx="7740352" cy="512678"/>
          </a:xfrm>
          <a:gradFill flip="none" rotWithShape="1">
            <a:gsLst>
              <a:gs pos="0">
                <a:srgbClr val="9CD7F6"/>
              </a:gs>
              <a:gs pos="50000">
                <a:srgbClr val="CAEDF9"/>
              </a:gs>
              <a:gs pos="100000">
                <a:srgbClr val="F6FBFC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3200" b="1" dirty="0">
                <a:ln w="6350">
                  <a:solidFill>
                    <a:schemeClr val="bg1"/>
                  </a:solidFill>
                </a:ln>
                <a:solidFill>
                  <a:srgbClr val="0F62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 </a:t>
            </a:r>
            <a:r>
              <a:rPr lang="ru-RU" sz="3200" b="1" dirty="0" smtClean="0">
                <a:ln w="6350">
                  <a:solidFill>
                    <a:schemeClr val="bg1"/>
                  </a:solidFill>
                </a:ln>
                <a:solidFill>
                  <a:srgbClr val="0F62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«Город Горно-Алтайск»</a:t>
            </a:r>
            <a:endParaRPr lang="ru-RU" sz="3200" b="1" dirty="0">
              <a:ln w="6350">
                <a:solidFill>
                  <a:schemeClr val="bg1"/>
                </a:solidFill>
              </a:ln>
              <a:solidFill>
                <a:srgbClr val="0F62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99076"/>
            <a:ext cx="876674" cy="1132048"/>
          </a:xfrm>
          <a:prstGeom prst="rect">
            <a:avLst/>
          </a:prstGeom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475656" y="268774"/>
            <a:ext cx="7524328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На территории городского округа осуществляют деятельность: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свыше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30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национально–культурных общественных объединений;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4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национальные общины;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15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религиозных организаций;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более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10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религиозных групп.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131077" name="Picture 5" descr="\\Consult\информационный отдел\выставка нац культур\IMG_0933.JPG"/>
          <p:cNvPicPr>
            <a:picLocks noChangeAspect="1" noChangeArrowheads="1"/>
          </p:cNvPicPr>
          <p:nvPr/>
        </p:nvPicPr>
        <p:blipFill>
          <a:blip r:embed="rId5" cstate="print"/>
          <a:srcRect l="22559" r="24804"/>
          <a:stretch>
            <a:fillRect/>
          </a:stretch>
        </p:blipFill>
        <p:spPr bwMode="auto">
          <a:xfrm>
            <a:off x="107504" y="3621360"/>
            <a:ext cx="2520280" cy="3192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4B670-BFB2-49DB-836F-DC9885BCB4A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649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708920"/>
            <a:ext cx="7740352" cy="512678"/>
          </a:xfrm>
          <a:gradFill flip="none" rotWithShape="1">
            <a:gsLst>
              <a:gs pos="0">
                <a:srgbClr val="9CD7F6"/>
              </a:gs>
              <a:gs pos="50000">
                <a:srgbClr val="CAEDF9"/>
              </a:gs>
              <a:gs pos="100000">
                <a:srgbClr val="F6FBFC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3200" b="1" dirty="0">
                <a:ln w="6350">
                  <a:solidFill>
                    <a:schemeClr val="bg1"/>
                  </a:solidFill>
                </a:ln>
                <a:solidFill>
                  <a:srgbClr val="0F62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 </a:t>
            </a:r>
            <a:r>
              <a:rPr lang="ru-RU" sz="3200" b="1" dirty="0" smtClean="0">
                <a:ln w="6350">
                  <a:solidFill>
                    <a:schemeClr val="bg1"/>
                  </a:solidFill>
                </a:ln>
                <a:solidFill>
                  <a:srgbClr val="0F62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«Город Горно-Алтайск»</a:t>
            </a:r>
            <a:endParaRPr lang="ru-RU" sz="3200" b="1" dirty="0">
              <a:ln w="6350">
                <a:solidFill>
                  <a:schemeClr val="bg1"/>
                </a:solidFill>
              </a:ln>
              <a:solidFill>
                <a:srgbClr val="0F62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75656" y="116632"/>
            <a:ext cx="7488832" cy="6624736"/>
          </a:xfrm>
          <a:prstGeom prst="roundRect">
            <a:avLst>
              <a:gd name="adj" fmla="val 225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0850" algn="just"/>
            <a:r>
              <a:rPr lang="ru-RU" sz="2000" dirty="0" smtClean="0">
                <a:solidFill>
                  <a:srgbClr val="00206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В своих отношениях с национальными объединениями Администрация города Горно-Алтайска придерживается 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основных приоритетов национальной политики</a:t>
            </a:r>
            <a:r>
              <a:rPr lang="ru-RU" sz="2000" dirty="0" smtClean="0">
                <a:solidFill>
                  <a:srgbClr val="00206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 Российской Федерации, которые актуальны  для реализации  как региональном, так и на муниципальном уровне:</a:t>
            </a:r>
            <a:endParaRPr lang="ru-RU" sz="2000" dirty="0" smtClean="0">
              <a:solidFill>
                <a:srgbClr val="002060"/>
              </a:solidFill>
              <a:latin typeface="+mj-lt"/>
              <a:cs typeface="Arial" pitchFamily="34" charset="0"/>
            </a:endParaRPr>
          </a:p>
          <a:p>
            <a:pPr lvl="0" indent="450850" algn="just" eaLnBrk="0" hangingPunct="0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налаживание и постоянное совершенствование форм диалога;</a:t>
            </a:r>
            <a:endParaRPr lang="ru-RU" sz="2000" dirty="0" smtClean="0">
              <a:solidFill>
                <a:srgbClr val="002060"/>
              </a:solidFill>
              <a:latin typeface="+mj-lt"/>
              <a:cs typeface="Arial" pitchFamily="34" charset="0"/>
            </a:endParaRPr>
          </a:p>
          <a:p>
            <a:pPr lvl="0" indent="450850" algn="just" eaLnBrk="0" hangingPunct="0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недопущение проявлений межрелигиозных конфликтов, национализма;</a:t>
            </a:r>
            <a:endParaRPr lang="ru-RU" sz="2000" dirty="0" smtClean="0">
              <a:solidFill>
                <a:srgbClr val="002060"/>
              </a:solidFill>
              <a:latin typeface="+mj-lt"/>
              <a:cs typeface="Arial" pitchFamily="34" charset="0"/>
            </a:endParaRPr>
          </a:p>
          <a:p>
            <a:pPr lvl="0" indent="450850" algn="just" eaLnBrk="0" hangingPunct="0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укрепление  российской государственности;</a:t>
            </a:r>
            <a:endParaRPr lang="ru-RU" sz="2000" dirty="0" smtClean="0">
              <a:solidFill>
                <a:srgbClr val="002060"/>
              </a:solidFill>
              <a:latin typeface="+mj-lt"/>
              <a:cs typeface="Arial" pitchFamily="34" charset="0"/>
            </a:endParaRPr>
          </a:p>
          <a:p>
            <a:pPr lvl="0" indent="450850" algn="just" eaLnBrk="0" hangingPunct="0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формирование и распространение идеи сотрудничества, патриотизма и дружбы народов;</a:t>
            </a:r>
            <a:endParaRPr lang="ru-RU" sz="2000" dirty="0" smtClean="0">
              <a:solidFill>
                <a:srgbClr val="002060"/>
              </a:solidFill>
              <a:latin typeface="+mj-lt"/>
              <a:cs typeface="Arial" pitchFamily="34" charset="0"/>
            </a:endParaRPr>
          </a:p>
          <a:p>
            <a:pPr lvl="0" indent="450850" algn="just" eaLnBrk="0" hangingPunct="0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сохранение и развитие самобытных культурных традиций. </a:t>
            </a:r>
            <a:endParaRPr lang="ru-RU" sz="2000" dirty="0" smtClean="0">
              <a:solidFill>
                <a:srgbClr val="002060"/>
              </a:solidFill>
              <a:latin typeface="+mj-lt"/>
              <a:cs typeface="Arial" pitchFamily="34" charset="0"/>
            </a:endParaRPr>
          </a:p>
          <a:p>
            <a:pPr lvl="0" indent="450850" algn="just" eaLnBrk="0" hangingPunct="0"/>
            <a:r>
              <a:rPr lang="ru-RU" sz="2000" dirty="0" smtClean="0">
                <a:solidFill>
                  <a:srgbClr val="00206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В организации взаимодействия с национальными общинами и традиционными  религиозными организациями Администрация города Горно-Алтайска  видит системный подход с выделением приоритетов, ведет политику «открытых дверей» и приглашает к диалогу ведущие </a:t>
            </a:r>
            <a:r>
              <a:rPr lang="ru-RU" sz="2000" dirty="0" err="1" smtClean="0">
                <a:solidFill>
                  <a:srgbClr val="00206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конфессии</a:t>
            </a:r>
            <a:r>
              <a:rPr lang="ru-RU" sz="2000" dirty="0" smtClean="0">
                <a:solidFill>
                  <a:srgbClr val="00206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 и  национальные диаспоры</a:t>
            </a:r>
            <a:r>
              <a:rPr lang="ru-RU" dirty="0" smtClean="0">
                <a:solidFill>
                  <a:schemeClr val="tx1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.  </a:t>
            </a:r>
            <a:endParaRPr lang="ru-RU" sz="2400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ctr"/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99076"/>
            <a:ext cx="876674" cy="113204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987824" y="810952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4B670-BFB2-49DB-836F-DC9885BCB4A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649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7740352" cy="512678"/>
          </a:xfrm>
          <a:gradFill flip="none" rotWithShape="1">
            <a:gsLst>
              <a:gs pos="0">
                <a:srgbClr val="9CD7F6"/>
              </a:gs>
              <a:gs pos="50000">
                <a:srgbClr val="CAEDF9"/>
              </a:gs>
              <a:gs pos="100000">
                <a:srgbClr val="F6FBFC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3200" b="1" dirty="0">
                <a:ln w="6350">
                  <a:solidFill>
                    <a:schemeClr val="bg1"/>
                  </a:solidFill>
                </a:ln>
                <a:solidFill>
                  <a:srgbClr val="0F62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 </a:t>
            </a:r>
            <a:r>
              <a:rPr lang="ru-RU" sz="3200" b="1" dirty="0" smtClean="0">
                <a:ln w="6350">
                  <a:solidFill>
                    <a:schemeClr val="bg1"/>
                  </a:solidFill>
                </a:ln>
                <a:solidFill>
                  <a:srgbClr val="0F62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«Город Горно-Алтайск»</a:t>
            </a:r>
            <a:endParaRPr lang="ru-RU" sz="3200" b="1" dirty="0">
              <a:ln w="6350">
                <a:solidFill>
                  <a:schemeClr val="bg1"/>
                </a:solidFill>
              </a:ln>
              <a:solidFill>
                <a:srgbClr val="0F62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75656" y="836712"/>
            <a:ext cx="7416824" cy="2448272"/>
          </a:xfrm>
          <a:prstGeom prst="roundRect">
            <a:avLst>
              <a:gd name="adj" fmla="val 225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Реализация мероприятий в сфере национальной политики осуществляется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в соответствии с </a:t>
            </a:r>
            <a:r>
              <a:rPr lang="ru-RU" b="1" dirty="0" smtClean="0">
                <a:solidFill>
                  <a:srgbClr val="C00000"/>
                </a:solidFill>
              </a:rPr>
              <a:t>планом мероприятий по реализации Стратегии государственной национальной политики Российской Федерации на период до 2025 года                     в МО «Город Горно-Алтайск» на 2018-2019 годы</a:t>
            </a:r>
            <a:r>
              <a:rPr lang="ru-RU" b="1" dirty="0" smtClean="0">
                <a:solidFill>
                  <a:srgbClr val="002060"/>
                </a:solidFill>
              </a:rPr>
              <a:t>, утвержденным Распоряжением Администрации города от 29 декабря 2017 года № 1636-р.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102337"/>
                </a:solidFill>
              </a:rPr>
              <a:t>	</a:t>
            </a:r>
            <a:endParaRPr lang="ru-RU" dirty="0">
              <a:solidFill>
                <a:srgbClr val="102337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99076"/>
            <a:ext cx="876674" cy="1132048"/>
          </a:xfrm>
          <a:prstGeom prst="rect">
            <a:avLst/>
          </a:prstGeom>
        </p:spPr>
      </p:pic>
      <p:pic>
        <p:nvPicPr>
          <p:cNvPr id="151555" name="Picture 3" descr="\\Consult\информационный отдел\выставка нац культур\IMG_0935.JPG"/>
          <p:cNvPicPr>
            <a:picLocks noChangeAspect="1" noChangeArrowheads="1"/>
          </p:cNvPicPr>
          <p:nvPr/>
        </p:nvPicPr>
        <p:blipFill>
          <a:blip r:embed="rId4" cstate="print"/>
          <a:srcRect l="4326" t="6294" b="31100"/>
          <a:stretch>
            <a:fillRect/>
          </a:stretch>
        </p:blipFill>
        <p:spPr bwMode="auto">
          <a:xfrm>
            <a:off x="755576" y="3387116"/>
            <a:ext cx="7956376" cy="3470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4B670-BFB2-49DB-836F-DC9885BCB4A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649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 l="23031" t="13034" r="23813" b="17667"/>
          <a:stretch>
            <a:fillRect/>
          </a:stretch>
        </p:blipFill>
        <p:spPr bwMode="auto">
          <a:xfrm>
            <a:off x="0" y="4323318"/>
            <a:ext cx="3456384" cy="2534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7740352" cy="512678"/>
          </a:xfrm>
          <a:gradFill flip="none" rotWithShape="1">
            <a:gsLst>
              <a:gs pos="0">
                <a:srgbClr val="9CD7F6"/>
              </a:gs>
              <a:gs pos="50000">
                <a:srgbClr val="CAEDF9"/>
              </a:gs>
              <a:gs pos="100000">
                <a:srgbClr val="F6FBFC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3200" b="1" dirty="0">
                <a:ln w="6350">
                  <a:solidFill>
                    <a:schemeClr val="bg1"/>
                  </a:solidFill>
                </a:ln>
                <a:solidFill>
                  <a:srgbClr val="0F62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 </a:t>
            </a:r>
            <a:r>
              <a:rPr lang="ru-RU" sz="3200" b="1" dirty="0" smtClean="0">
                <a:ln w="6350">
                  <a:solidFill>
                    <a:schemeClr val="bg1"/>
                  </a:solidFill>
                </a:ln>
                <a:solidFill>
                  <a:srgbClr val="0F62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«Город Горно-Алтайск»</a:t>
            </a:r>
            <a:endParaRPr lang="ru-RU" sz="3200" b="1" dirty="0">
              <a:ln w="6350">
                <a:solidFill>
                  <a:schemeClr val="bg1"/>
                </a:solidFill>
              </a:ln>
              <a:solidFill>
                <a:srgbClr val="0F62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96144" y="548680"/>
            <a:ext cx="7740352" cy="4320480"/>
          </a:xfrm>
          <a:prstGeom prst="roundRect">
            <a:avLst>
              <a:gd name="adj" fmla="val 225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rgbClr val="002060"/>
                </a:solidFill>
              </a:rPr>
              <a:t>    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     При Администрации города Горно-Алтайска организована деятельность </a:t>
            </a:r>
            <a:r>
              <a:rPr lang="ru-RU" b="1" dirty="0" smtClean="0">
                <a:solidFill>
                  <a:srgbClr val="C00000"/>
                </a:solidFill>
              </a:rPr>
              <a:t>Координационного Совета по взаимодействию                    с национальными и религиозными объединениями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(с 2004 года). 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     Возглавляет Совет - глава администрации города </a:t>
            </a:r>
            <a:r>
              <a:rPr lang="ru-RU" b="1" dirty="0" smtClean="0">
                <a:solidFill>
                  <a:srgbClr val="002060"/>
                </a:solidFill>
              </a:rPr>
              <a:t>Ольга Александровна Сафронова.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     Совет объединяет </a:t>
            </a:r>
            <a:r>
              <a:rPr lang="ru-RU" sz="2000" b="1" dirty="0" smtClean="0">
                <a:solidFill>
                  <a:srgbClr val="002060"/>
                </a:solidFill>
              </a:rPr>
              <a:t>18</a:t>
            </a:r>
            <a:r>
              <a:rPr lang="ru-RU" dirty="0" smtClean="0">
                <a:solidFill>
                  <a:srgbClr val="002060"/>
                </a:solidFill>
              </a:rPr>
              <a:t> представителей различных национальностей и </a:t>
            </a:r>
            <a:r>
              <a:rPr lang="ru-RU" dirty="0" err="1" smtClean="0">
                <a:solidFill>
                  <a:srgbClr val="002060"/>
                </a:solidFill>
              </a:rPr>
              <a:t>конфессий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    Заседания Совета проводятся ежеквартально.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Члены Совета обсуждают актуальные  проблемы и принимаются решения по концептуальным вопросам: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 состояние межнациональных и  межконфессиональных отношений;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 обсуждение концепций проведения национальных праздников;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 выработка эффективных мер по реализации Стратегии национальной политики и др. </a:t>
            </a:r>
          </a:p>
          <a:p>
            <a:pPr lvl="0" algn="just">
              <a:buFont typeface="Arial" pitchFamily="34" charset="0"/>
              <a:buChar char="•"/>
            </a:pPr>
            <a:endParaRPr lang="ru-RU" dirty="0" smtClean="0">
              <a:solidFill>
                <a:srgbClr val="002060"/>
              </a:solidFill>
            </a:endParaRPr>
          </a:p>
          <a:p>
            <a:pPr lvl="0" algn="just">
              <a:buFont typeface="Arial" pitchFamily="34" charset="0"/>
              <a:buChar char="•"/>
            </a:pP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99076"/>
            <a:ext cx="876674" cy="1132048"/>
          </a:xfrm>
          <a:prstGeom prst="rect">
            <a:avLst/>
          </a:prstGeom>
        </p:spPr>
      </p:pic>
      <p:pic>
        <p:nvPicPr>
          <p:cNvPr id="137217" name="Picture 1" descr="\\Consult\информационный отдел\УСОЛЬЦЕВА\презентация\DSC_0419.JPG"/>
          <p:cNvPicPr>
            <a:picLocks noChangeAspect="1" noChangeArrowheads="1"/>
          </p:cNvPicPr>
          <p:nvPr/>
        </p:nvPicPr>
        <p:blipFill>
          <a:blip r:embed="rId5" cstate="print"/>
          <a:srcRect l="10145" r="8698"/>
          <a:stretch>
            <a:fillRect/>
          </a:stretch>
        </p:blipFill>
        <p:spPr bwMode="auto">
          <a:xfrm>
            <a:off x="6191672" y="4432812"/>
            <a:ext cx="2952328" cy="2425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7219" name="Picture 3" descr="\\Consult\информационный отдел\УСОЛЬЦЕВА\презентация\DSC_09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4770107"/>
            <a:ext cx="3131840" cy="2087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4B670-BFB2-49DB-836F-DC9885BCB4A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649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8" name="Picture 4"/>
          <p:cNvPicPr>
            <a:picLocks noChangeAspect="1" noChangeArrowheads="1"/>
          </p:cNvPicPr>
          <p:nvPr/>
        </p:nvPicPr>
        <p:blipFill>
          <a:blip r:embed="rId3" cstate="print"/>
          <a:srcRect l="23425" t="24933" r="24207" b="38056"/>
          <a:stretch>
            <a:fillRect/>
          </a:stretch>
        </p:blipFill>
        <p:spPr bwMode="auto">
          <a:xfrm>
            <a:off x="1619672" y="3866773"/>
            <a:ext cx="7524328" cy="2991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9507" name="Picture 3" descr="\\Consult\информационный отдел\УСОЛЬЦЕВА\презентация\DSC_04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68960"/>
            <a:ext cx="2808312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7740352" cy="512678"/>
          </a:xfrm>
          <a:gradFill flip="none" rotWithShape="1">
            <a:gsLst>
              <a:gs pos="0">
                <a:srgbClr val="9CD7F6"/>
              </a:gs>
              <a:gs pos="50000">
                <a:srgbClr val="CAEDF9"/>
              </a:gs>
              <a:gs pos="100000">
                <a:srgbClr val="F6FBFC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3200" b="1" dirty="0">
                <a:ln w="6350">
                  <a:solidFill>
                    <a:schemeClr val="bg1"/>
                  </a:solidFill>
                </a:ln>
                <a:solidFill>
                  <a:srgbClr val="0F62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 </a:t>
            </a:r>
            <a:r>
              <a:rPr lang="ru-RU" sz="3200" b="1" dirty="0" smtClean="0">
                <a:ln w="6350">
                  <a:solidFill>
                    <a:schemeClr val="bg1"/>
                  </a:solidFill>
                </a:ln>
                <a:solidFill>
                  <a:srgbClr val="0F62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«Город Горно-Алтайск»</a:t>
            </a:r>
            <a:endParaRPr lang="ru-RU" sz="3200" b="1" dirty="0">
              <a:ln w="6350">
                <a:solidFill>
                  <a:schemeClr val="bg1"/>
                </a:solidFill>
              </a:ln>
              <a:solidFill>
                <a:srgbClr val="0F62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547664" y="620688"/>
            <a:ext cx="7488832" cy="3024336"/>
          </a:xfrm>
          <a:prstGeom prst="roundRect">
            <a:avLst>
              <a:gd name="adj" fmla="val 225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2060"/>
                </a:solidFill>
              </a:rPr>
              <a:t>Представители национальных и религиозных общественных объединений привлечены к разработке и принятию решений по важным вопросам муниципалитета.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В 2018 году принимали участие:</a:t>
            </a:r>
            <a:endParaRPr lang="ru-RU" dirty="0" smtClean="0">
              <a:solidFill>
                <a:srgbClr val="002060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 в деятельности более </a:t>
            </a:r>
            <a:r>
              <a:rPr lang="ru-RU" sz="2400" b="1" dirty="0" smtClean="0">
                <a:solidFill>
                  <a:srgbClr val="C00000"/>
                </a:solidFill>
              </a:rPr>
              <a:t>30</a:t>
            </a:r>
            <a:r>
              <a:rPr lang="ru-RU" b="1" dirty="0" smtClean="0">
                <a:solidFill>
                  <a:srgbClr val="002060"/>
                </a:solidFill>
              </a:rPr>
              <a:t> общественных Советов (Комиссий) при Администрации города;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 в работе </a:t>
            </a:r>
            <a:r>
              <a:rPr lang="ru-RU" sz="2400" b="1" dirty="0" smtClean="0">
                <a:solidFill>
                  <a:srgbClr val="C00000"/>
                </a:solidFill>
              </a:rPr>
              <a:t>40</a:t>
            </a:r>
            <a:r>
              <a:rPr lang="ru-RU" b="1" dirty="0" smtClean="0">
                <a:solidFill>
                  <a:srgbClr val="002060"/>
                </a:solidFill>
              </a:rPr>
              <a:t> оргкомитетов городских мероприятий;</a:t>
            </a:r>
            <a:endParaRPr lang="ru-RU" dirty="0" smtClean="0">
              <a:solidFill>
                <a:srgbClr val="002060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 в </a:t>
            </a:r>
            <a:r>
              <a:rPr lang="ru-RU" sz="2400" b="1" dirty="0" smtClean="0">
                <a:solidFill>
                  <a:srgbClr val="C00000"/>
                </a:solidFill>
              </a:rPr>
              <a:t>4</a:t>
            </a:r>
            <a:r>
              <a:rPr lang="ru-RU" b="1" dirty="0" smtClean="0">
                <a:solidFill>
                  <a:srgbClr val="002060"/>
                </a:solidFill>
              </a:rPr>
              <a:t> общественных обсуждениях по вопросам развития города.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99076"/>
            <a:ext cx="876674" cy="1132048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771056"/>
            <a:ext cx="3131840" cy="2086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4B670-BFB2-49DB-836F-DC9885BCB4A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649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\\Consult\информационный отдел\выставка нац культур\IMG_09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3508" y="3717032"/>
            <a:ext cx="4711452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7740352" cy="512678"/>
          </a:xfrm>
          <a:gradFill flip="none" rotWithShape="1">
            <a:gsLst>
              <a:gs pos="0">
                <a:srgbClr val="9CD7F6"/>
              </a:gs>
              <a:gs pos="50000">
                <a:srgbClr val="CAEDF9"/>
              </a:gs>
              <a:gs pos="100000">
                <a:srgbClr val="F6FBFC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3200" b="1" dirty="0">
                <a:ln w="6350">
                  <a:solidFill>
                    <a:schemeClr val="bg1"/>
                  </a:solidFill>
                </a:ln>
                <a:solidFill>
                  <a:srgbClr val="0F62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 </a:t>
            </a:r>
            <a:r>
              <a:rPr lang="ru-RU" sz="3200" b="1" dirty="0" smtClean="0">
                <a:ln w="6350">
                  <a:solidFill>
                    <a:schemeClr val="bg1"/>
                  </a:solidFill>
                </a:ln>
                <a:solidFill>
                  <a:srgbClr val="0F62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«Город Горно-Алтайск»</a:t>
            </a:r>
            <a:endParaRPr lang="ru-RU" sz="3200" b="1" dirty="0">
              <a:ln w="6350">
                <a:solidFill>
                  <a:schemeClr val="bg1"/>
                </a:solidFill>
              </a:ln>
              <a:solidFill>
                <a:srgbClr val="0F62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75656" y="620688"/>
            <a:ext cx="7416824" cy="3384376"/>
          </a:xfrm>
          <a:prstGeom prst="roundRect">
            <a:avLst>
              <a:gd name="adj" fmla="val 225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Совершенствуется нормативная база в сфере реализации государственной национальной политики в муниципальном образовании «Город Горно-Алтайск». Так,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в 2017 году разработан и утвержден </a:t>
            </a:r>
            <a:r>
              <a:rPr lang="ru-RU" b="1" dirty="0" smtClean="0">
                <a:solidFill>
                  <a:srgbClr val="C00000"/>
                </a:solidFill>
              </a:rPr>
              <a:t>«Комплекс мер по сохранению и пропаганде традиционной культуры народов, проживающих на территории муниципального образования «Город Горно-Алтайск» на 2017 – 2025 годы».</a:t>
            </a:r>
            <a:endParaRPr lang="ru-RU" dirty="0" smtClean="0">
              <a:solidFill>
                <a:srgbClr val="C00000"/>
              </a:solidFill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Информацию о ходе исполнения Комплекса мер ежегодно заслушивают на Координационного Совета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по взаимодействию с национальными и религиозными объединениями.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99076"/>
            <a:ext cx="876674" cy="1132048"/>
          </a:xfrm>
          <a:prstGeom prst="rect">
            <a:avLst/>
          </a:prstGeom>
        </p:spPr>
      </p:pic>
      <p:pic>
        <p:nvPicPr>
          <p:cNvPr id="9" name="Picture 2" descr="\\Consult\информационный отдел\выставка нац культур\IMG_08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1" y="4077073"/>
            <a:ext cx="4171391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4B670-BFB2-49DB-836F-DC9885BCB4A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649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15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lain horizont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lain horizontal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in horizontal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in horizontal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in horizontal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in horizontal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in horizontal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in horizontal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in horizontal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in horizontal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in horizontal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in horizontal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in horizontal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in horizontal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in horizontal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in horizontal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in horizontal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lormaster">
  <a:themeElements>
    <a:clrScheme name="1_colormaster 6">
      <a:dk1>
        <a:srgbClr val="000000"/>
      </a:dk1>
      <a:lt1>
        <a:srgbClr val="97E183"/>
      </a:lt1>
      <a:dk2>
        <a:srgbClr val="1C1C1C"/>
      </a:dk2>
      <a:lt2>
        <a:srgbClr val="4D4D4D"/>
      </a:lt2>
      <a:accent1>
        <a:srgbClr val="0066FF"/>
      </a:accent1>
      <a:accent2>
        <a:srgbClr val="99FF99"/>
      </a:accent2>
      <a:accent3>
        <a:srgbClr val="C9EEC1"/>
      </a:accent3>
      <a:accent4>
        <a:srgbClr val="000000"/>
      </a:accent4>
      <a:accent5>
        <a:srgbClr val="AAB8FF"/>
      </a:accent5>
      <a:accent6>
        <a:srgbClr val="8AE78A"/>
      </a:accent6>
      <a:hlink>
        <a:srgbClr val="CC9900"/>
      </a:hlink>
      <a:folHlink>
        <a:srgbClr val="FFCC66"/>
      </a:folHlink>
    </a:clrScheme>
    <a:fontScheme name="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olormaster">
  <a:themeElements>
    <a:clrScheme name="2_colormaster 6">
      <a:dk1>
        <a:srgbClr val="000000"/>
      </a:dk1>
      <a:lt1>
        <a:srgbClr val="97E183"/>
      </a:lt1>
      <a:dk2>
        <a:srgbClr val="1C1C1C"/>
      </a:dk2>
      <a:lt2>
        <a:srgbClr val="4D4D4D"/>
      </a:lt2>
      <a:accent1>
        <a:srgbClr val="0066FF"/>
      </a:accent1>
      <a:accent2>
        <a:srgbClr val="99FF99"/>
      </a:accent2>
      <a:accent3>
        <a:srgbClr val="C9EEC1"/>
      </a:accent3>
      <a:accent4>
        <a:srgbClr val="000000"/>
      </a:accent4>
      <a:accent5>
        <a:srgbClr val="AAB8FF"/>
      </a:accent5>
      <a:accent6>
        <a:srgbClr val="8AE78A"/>
      </a:accent6>
      <a:hlink>
        <a:srgbClr val="CC9900"/>
      </a:hlink>
      <a:folHlink>
        <a:srgbClr val="FFCC66"/>
      </a:folHlink>
    </a:clrScheme>
    <a:fontScheme name="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colormaster">
  <a:themeElements>
    <a:clrScheme name="3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colormaster">
  <a:themeElements>
    <a:clrScheme name="4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colormaster">
  <a:themeElements>
    <a:clrScheme name="5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5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colormaster">
  <a:themeElements>
    <a:clrScheme name="6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6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colormaster">
  <a:themeElements>
    <a:clrScheme name="7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7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colormaster">
  <a:themeElements>
    <a:clrScheme name="8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8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015</Template>
  <TotalTime>7850</TotalTime>
  <Words>1278</Words>
  <Application>Microsoft Office PowerPoint</Application>
  <PresentationFormat>Экран (4:3)</PresentationFormat>
  <Paragraphs>149</Paragraphs>
  <Slides>18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9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015</vt:lpstr>
      <vt:lpstr>1_colormaster</vt:lpstr>
      <vt:lpstr>2_colormaster</vt:lpstr>
      <vt:lpstr>3_colormaster</vt:lpstr>
      <vt:lpstr>4_colormaster</vt:lpstr>
      <vt:lpstr>5_colormaster</vt:lpstr>
      <vt:lpstr>6_colormaster</vt:lpstr>
      <vt:lpstr>7_colormaster</vt:lpstr>
      <vt:lpstr>8_colormaster</vt:lpstr>
      <vt:lpstr>Слайд 1</vt:lpstr>
      <vt:lpstr>Слайд 2</vt:lpstr>
      <vt:lpstr>МО «Город Горно-Алтайск»</vt:lpstr>
      <vt:lpstr>МО «Город Горно-Алтайск»</vt:lpstr>
      <vt:lpstr>МО «Город Горно-Алтайск»</vt:lpstr>
      <vt:lpstr>МО «Город Горно-Алтайск»</vt:lpstr>
      <vt:lpstr>МО «Город Горно-Алтайск»</vt:lpstr>
      <vt:lpstr>МО «Город Горно-Алтайск»</vt:lpstr>
      <vt:lpstr>МО «Город Горно-Алтайск»</vt:lpstr>
      <vt:lpstr>МО «Город Горно-Алтайск»</vt:lpstr>
      <vt:lpstr>МО «Город Горно-Алтайск»</vt:lpstr>
      <vt:lpstr>МО «Город Горно-Алтайск»</vt:lpstr>
      <vt:lpstr>МО «Город Горно-Алтайск»</vt:lpstr>
      <vt:lpstr>МО «Город Горно-Алтайск»</vt:lpstr>
      <vt:lpstr>МО «Город Горно-Алтайск»</vt:lpstr>
      <vt:lpstr>МО «Город Горно-Алтайск»</vt:lpstr>
      <vt:lpstr>МО «Город Горно-Алтайск»</vt:lpstr>
      <vt:lpstr>Слайд 18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Customer</dc:creator>
  <cp:lastModifiedBy>kultueva</cp:lastModifiedBy>
  <cp:revision>222</cp:revision>
  <cp:lastPrinted>2019-05-24T05:14:27Z</cp:lastPrinted>
  <dcterms:created xsi:type="dcterms:W3CDTF">2018-12-26T15:01:38Z</dcterms:created>
  <dcterms:modified xsi:type="dcterms:W3CDTF">2019-07-12T07:13:59Z</dcterms:modified>
</cp:coreProperties>
</file>